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6858000" cx="9906000"/>
  <p:notesSz cx="6858000" cy="9144000"/>
  <p:embeddedFontLst>
    <p:embeddedFont>
      <p:font typeface="Roboto Medium"/>
      <p:regular r:id="rId28"/>
      <p:bold r:id="rId29"/>
      <p:italic r:id="rId30"/>
      <p:boldItalic r:id="rId31"/>
    </p:embeddedFont>
    <p:embeddedFont>
      <p:font typeface="Roboto"/>
      <p:regular r:id="rId32"/>
      <p:bold r:id="rId33"/>
      <p:italic r:id="rId34"/>
      <p:boldItalic r:id="rId35"/>
    </p:embeddedFont>
    <p:embeddedFont>
      <p:font typeface="Roboto Light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0" roundtripDataSignature="AMtx7mghIrQRR4NIKcPAOL6NIGlwqOyU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RobotoMedium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Medium-boldItalic.fntdata"/><Relationship Id="rId30" Type="http://schemas.openxmlformats.org/officeDocument/2006/relationships/font" Target="fonts/RobotoMedium-italic.fntdata"/><Relationship Id="rId11" Type="http://schemas.openxmlformats.org/officeDocument/2006/relationships/slide" Target="slides/slide7.xml"/><Relationship Id="rId33" Type="http://schemas.openxmlformats.org/officeDocument/2006/relationships/font" Target="fonts/Roboto-bold.fntdata"/><Relationship Id="rId10" Type="http://schemas.openxmlformats.org/officeDocument/2006/relationships/slide" Target="slides/slide6.xml"/><Relationship Id="rId32" Type="http://schemas.openxmlformats.org/officeDocument/2006/relationships/font" Target="fonts/Roboto-regular.fntdata"/><Relationship Id="rId13" Type="http://schemas.openxmlformats.org/officeDocument/2006/relationships/slide" Target="slides/slide9.xml"/><Relationship Id="rId35" Type="http://schemas.openxmlformats.org/officeDocument/2006/relationships/font" Target="fonts/Roboto-boldItalic.fntdata"/><Relationship Id="rId12" Type="http://schemas.openxmlformats.org/officeDocument/2006/relationships/slide" Target="slides/slide8.xml"/><Relationship Id="rId34" Type="http://schemas.openxmlformats.org/officeDocument/2006/relationships/font" Target="fonts/Roboto-italic.fntdata"/><Relationship Id="rId15" Type="http://schemas.openxmlformats.org/officeDocument/2006/relationships/slide" Target="slides/slide11.xml"/><Relationship Id="rId37" Type="http://schemas.openxmlformats.org/officeDocument/2006/relationships/font" Target="fonts/RobotoLight-bold.fntdata"/><Relationship Id="rId14" Type="http://schemas.openxmlformats.org/officeDocument/2006/relationships/slide" Target="slides/slide10.xml"/><Relationship Id="rId36" Type="http://schemas.openxmlformats.org/officeDocument/2006/relationships/font" Target="fonts/RobotoLight-regular.fntdata"/><Relationship Id="rId17" Type="http://schemas.openxmlformats.org/officeDocument/2006/relationships/slide" Target="slides/slide13.xml"/><Relationship Id="rId39" Type="http://schemas.openxmlformats.org/officeDocument/2006/relationships/font" Target="fonts/RobotoLight-boldItalic.fntdata"/><Relationship Id="rId16" Type="http://schemas.openxmlformats.org/officeDocument/2006/relationships/slide" Target="slides/slide12.xml"/><Relationship Id="rId38" Type="http://schemas.openxmlformats.org/officeDocument/2006/relationships/font" Target="fonts/RobotoLight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" name="Google Shape;3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" name="Google Shape;3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e4d25f7943_0_208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1e4d25f7943_0_2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g1e4d25f7943_0_20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e4d25f7943_0_2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g1e4d25f7943_0_214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e4d25f7943_0_2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g1e4d25f7943_0_228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e4d25f7943_0_2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g1e4d25f7943_0_236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e4d25f7943_0_2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g1e4d25f7943_0_221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e4d25f7943_0_2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g1e4d25f7943_0_242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e4d25f7943_0_2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g1e4d25f7943_0_250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e4d25f7943_0_2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g1e4d25f7943_0_256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e4d25f7943_0_7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1e4d25f7943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g1e4d25f7943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540cfe60ea_0_3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g2540cfe60ea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g2540cfe60ea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e4d25f7943_0_69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" name="Google Shape;42;g1e4d25f7943_0_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" name="Google Shape;43;g1e4d25f7943_0_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51778ff847_0_1070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251778ff847_0_10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g251778ff847_0_10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53776c0220_1_0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g253776c0220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g253776c0220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538dbd4dbe_0_1019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g2538dbd4dbe_0_10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0" name="Google Shape;280;g2538dbd4dbe_0_10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52dde201bb_0_2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4" name="Google Shape;324;g252dde201bb_0_247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e4d25f7943_0_0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g1e4d25f794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" name="Google Shape;50;g1e4d25f794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e4d25f7943_0_41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g1e4d25f7943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ab 3.7.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bis 4.8. einreichen</a:t>
            </a:r>
            <a:endParaRPr/>
          </a:p>
        </p:txBody>
      </p:sp>
      <p:sp>
        <p:nvSpPr>
          <p:cNvPr id="58" name="Google Shape;58;g1e4d25f7943_0_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e4d25f7943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" name="Google Shape;82;g1e4d25f7943_0_34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e4d25f7943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g1e4d25f7943_0_22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e4d25f7943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g1e4d25f7943_0_28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e4d25f7943_0_1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g1e4d25f7943_0_142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e4d25f7943_0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g1e4d25f7943_0_75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elfolie" showMasterSp="0">
  <p:cSld name="1_Titelfoli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 txBox="1"/>
          <p:nvPr>
            <p:ph type="ctrTitle"/>
          </p:nvPr>
        </p:nvSpPr>
        <p:spPr>
          <a:xfrm>
            <a:off x="3347839" y="3151228"/>
            <a:ext cx="5558890" cy="6198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oboto Medium"/>
              <a:buNone/>
              <a:defRPr sz="300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1" type="subTitle"/>
          </p:nvPr>
        </p:nvSpPr>
        <p:spPr>
          <a:xfrm>
            <a:off x="3347839" y="3966645"/>
            <a:ext cx="5558890" cy="37299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cxnSp>
        <p:nvCxnSpPr>
          <p:cNvPr id="19" name="Google Shape;19;p13"/>
          <p:cNvCxnSpPr/>
          <p:nvPr/>
        </p:nvCxnSpPr>
        <p:spPr>
          <a:xfrm>
            <a:off x="3347839" y="4458257"/>
            <a:ext cx="1555366" cy="0"/>
          </a:xfrm>
          <a:prstGeom prst="straightConnector1">
            <a:avLst/>
          </a:prstGeom>
          <a:noFill/>
          <a:ln cap="flat" cmpd="sng" w="34925">
            <a:solidFill>
              <a:srgbClr val="25B8C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" name="Google Shape;20;p13"/>
          <p:cNvSpPr/>
          <p:nvPr/>
        </p:nvSpPr>
        <p:spPr>
          <a:xfrm>
            <a:off x="0" y="6549700"/>
            <a:ext cx="9906000" cy="308301"/>
          </a:xfrm>
          <a:prstGeom prst="rect">
            <a:avLst/>
          </a:prstGeom>
          <a:solidFill>
            <a:srgbClr val="016D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2"/>
              <a:buFont typeface="Arial"/>
              <a:buNone/>
            </a:pPr>
            <a:r>
              <a:t/>
            </a:r>
            <a:endParaRPr b="0" i="0" sz="2112" u="none" cap="none" strike="noStrik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" name="Google Shape;21;p13"/>
          <p:cNvSpPr txBox="1"/>
          <p:nvPr>
            <p:ph idx="2" type="body"/>
          </p:nvPr>
        </p:nvSpPr>
        <p:spPr>
          <a:xfrm>
            <a:off x="3347838" y="4566232"/>
            <a:ext cx="5558772" cy="656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3"/>
          <p:cNvSpPr txBox="1"/>
          <p:nvPr/>
        </p:nvSpPr>
        <p:spPr>
          <a:xfrm>
            <a:off x="709613" y="6649989"/>
            <a:ext cx="4797000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Roboto"/>
              <a:buNone/>
            </a:pPr>
            <a:r>
              <a:rPr b="0" i="0" lang="de-DE" sz="7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© Marketing Tech Lab GmbH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3"/>
          <p:cNvSpPr txBox="1"/>
          <p:nvPr/>
        </p:nvSpPr>
        <p:spPr>
          <a:xfrm>
            <a:off x="4652118" y="6649989"/>
            <a:ext cx="4797000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Roboto"/>
              <a:buNone/>
            </a:pPr>
            <a:r>
              <a:rPr b="0" i="0" lang="de-DE" sz="7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marketingtechlab.de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>
  <p:cSld name="Titel und Inhal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/>
          <p:nvPr>
            <p:ph type="title"/>
          </p:nvPr>
        </p:nvSpPr>
        <p:spPr>
          <a:xfrm>
            <a:off x="709613" y="365128"/>
            <a:ext cx="6958672" cy="315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" type="body"/>
          </p:nvPr>
        </p:nvSpPr>
        <p:spPr>
          <a:xfrm>
            <a:off x="3219450" y="1309688"/>
            <a:ext cx="6161088" cy="4987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>
  <p:cSld name="Nur Titel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709613" y="365128"/>
            <a:ext cx="6958672" cy="315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4.jpg"/><Relationship Id="rId3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idx="1" type="body"/>
          </p:nvPr>
        </p:nvSpPr>
        <p:spPr>
          <a:xfrm>
            <a:off x="709612" y="1318741"/>
            <a:ext cx="8669778" cy="49862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−"/>
              <a:defRPr b="0" i="0" sz="1200" u="none" cap="none" strike="noStrik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−"/>
              <a:defRPr b="0" i="0" sz="1200" u="none" cap="none" strike="noStrik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1" name="Google Shape;11;p12"/>
          <p:cNvSpPr txBox="1"/>
          <p:nvPr/>
        </p:nvSpPr>
        <p:spPr>
          <a:xfrm>
            <a:off x="9611916" y="6297613"/>
            <a:ext cx="276027" cy="4022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 Light"/>
              <a:buNone/>
            </a:pPr>
            <a:fld id="{00000000-1234-1234-1234-123412341234}" type="slidenum">
              <a:rPr b="0" i="0" lang="de-DE" sz="10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2" name="Google Shape;12;p12"/>
          <p:cNvCxnSpPr/>
          <p:nvPr/>
        </p:nvCxnSpPr>
        <p:spPr>
          <a:xfrm>
            <a:off x="9588699" y="6304965"/>
            <a:ext cx="317303" cy="0"/>
          </a:xfrm>
          <a:prstGeom prst="straightConnector1">
            <a:avLst/>
          </a:prstGeom>
          <a:noFill/>
          <a:ln cap="flat" cmpd="sng" w="349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" name="Google Shape;13;p12"/>
          <p:cNvSpPr txBox="1"/>
          <p:nvPr>
            <p:ph type="title"/>
          </p:nvPr>
        </p:nvSpPr>
        <p:spPr>
          <a:xfrm>
            <a:off x="709612" y="356073"/>
            <a:ext cx="6967727" cy="3319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edium"/>
              <a:buNone/>
              <a:defRPr b="0" i="0" sz="2000" u="none" cap="none" strike="noStrik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" name="Google Shape;14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69150" y="1"/>
            <a:ext cx="1918800" cy="122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7676" y="265491"/>
            <a:ext cx="1644477" cy="63674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47">
          <p15:clr>
            <a:srgbClr val="F26B43"/>
          </p15:clr>
        </p15:guide>
        <p15:guide id="2" pos="5909">
          <p15:clr>
            <a:srgbClr val="F26B43"/>
          </p15:clr>
        </p15:guide>
        <p15:guide id="3" orient="horz" pos="3967">
          <p15:clr>
            <a:srgbClr val="F26B43"/>
          </p15:clr>
        </p15:guide>
        <p15:guide id="4" orient="horz" pos="825">
          <p15:clr>
            <a:srgbClr val="F26B43"/>
          </p15:clr>
        </p15:guide>
        <p15:guide id="5" orient="horz" pos="22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hyperlink" Target="https://www.gwa.de/martech-awards/" TargetMode="External"/><Relationship Id="rId5" Type="http://schemas.openxmlformats.org/officeDocument/2006/relationships/image" Target="../media/image4.jpg"/><Relationship Id="rId6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jpg"/><Relationship Id="rId4" Type="http://schemas.openxmlformats.org/officeDocument/2006/relationships/image" Target="../media/image11.jpg"/><Relationship Id="rId5" Type="http://schemas.openxmlformats.org/officeDocument/2006/relationships/image" Target="../media/image5.jpg"/><Relationship Id="rId6" Type="http://schemas.openxmlformats.org/officeDocument/2006/relationships/image" Target="../media/image10.jpg"/><Relationship Id="rId7" Type="http://schemas.openxmlformats.org/officeDocument/2006/relationships/hyperlink" Target="https://www.gwa.de/martech-awards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 txBox="1"/>
          <p:nvPr>
            <p:ph type="ctrTitle"/>
          </p:nvPr>
        </p:nvSpPr>
        <p:spPr>
          <a:xfrm>
            <a:off x="3347839" y="3151228"/>
            <a:ext cx="5558890" cy="6198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oboto Medium"/>
              <a:buNone/>
            </a:pPr>
            <a:r>
              <a:rPr lang="de-DE"/>
              <a:t>Marketing Tech Award 2024 </a:t>
            </a:r>
            <a:br>
              <a:rPr lang="de-DE"/>
            </a:br>
            <a:r>
              <a:rPr i="1" lang="de-DE" sz="2200"/>
              <a:t>Unterkategorie: GWA MarTech Agency Award</a:t>
            </a:r>
            <a:endParaRPr i="1" sz="2200"/>
          </a:p>
        </p:txBody>
      </p:sp>
      <p:sp>
        <p:nvSpPr>
          <p:cNvPr id="35" name="Google Shape;35;p1"/>
          <p:cNvSpPr txBox="1"/>
          <p:nvPr>
            <p:ph idx="1" type="subTitle"/>
          </p:nvPr>
        </p:nvSpPr>
        <p:spPr>
          <a:xfrm>
            <a:off x="3347839" y="3966645"/>
            <a:ext cx="5559000" cy="372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de-DE"/>
              <a:t>Einreichungstemplate</a:t>
            </a:r>
            <a:endParaRPr/>
          </a:p>
        </p:txBody>
      </p:sp>
      <p:pic>
        <p:nvPicPr>
          <p:cNvPr id="36" name="Google Shape;3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215" y="1091433"/>
            <a:ext cx="3354053" cy="459092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"/>
          <p:cNvSpPr txBox="1"/>
          <p:nvPr>
            <p:ph idx="2" type="body"/>
          </p:nvPr>
        </p:nvSpPr>
        <p:spPr>
          <a:xfrm>
            <a:off x="3347838" y="4566232"/>
            <a:ext cx="55587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de-DE" sz="1000"/>
              <a:t>  </a:t>
            </a:r>
            <a:endParaRPr sz="10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de-DE" sz="1000" u="sng">
                <a:solidFill>
                  <a:schemeClr val="hlink"/>
                </a:solidFill>
                <a:hlinkClick r:id="rId4"/>
              </a:rPr>
              <a:t>https://www.gwa.de/martech-award/</a:t>
            </a:r>
            <a:r>
              <a:rPr lang="de-DE" sz="1000"/>
              <a:t> </a:t>
            </a:r>
            <a:endParaRPr sz="1000"/>
          </a:p>
        </p:txBody>
      </p:sp>
      <p:pic>
        <p:nvPicPr>
          <p:cNvPr id="38" name="Google Shape;3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69150" y="1"/>
            <a:ext cx="1918800" cy="122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17676" y="265491"/>
            <a:ext cx="1644477" cy="63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e4d25f7943_0_208"/>
          <p:cNvSpPr txBox="1"/>
          <p:nvPr/>
        </p:nvSpPr>
        <p:spPr>
          <a:xfrm>
            <a:off x="709613" y="365128"/>
            <a:ext cx="69588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de-DE" sz="2000" u="none" cap="none" strike="noStrike">
                <a:solidFill>
                  <a:srgbClr val="70C6D1"/>
                </a:solidFill>
                <a:latin typeface="Roboto Medium"/>
                <a:ea typeface="Roboto Medium"/>
                <a:cs typeface="Roboto Medium"/>
                <a:sym typeface="Roboto Medium"/>
              </a:rPr>
              <a:t>MarTech &amp; AdTech Stack Bild</a:t>
            </a:r>
            <a:endParaRPr b="0" i="0" sz="2000" u="none" cap="none" strike="noStrike">
              <a:solidFill>
                <a:srgbClr val="70C6D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23" name="Google Shape;123;g1e4d25f7943_0_208"/>
          <p:cNvSpPr/>
          <p:nvPr/>
        </p:nvSpPr>
        <p:spPr>
          <a:xfrm>
            <a:off x="61758" y="310802"/>
            <a:ext cx="597377" cy="425250"/>
          </a:xfrm>
          <a:custGeom>
            <a:rect b="b" l="l" r="r" t="t"/>
            <a:pathLst>
              <a:path extrusionOk="0" h="1260000" w="1824052">
                <a:moveTo>
                  <a:pt x="630000" y="197051"/>
                </a:moveTo>
                <a:cubicBezTo>
                  <a:pt x="390889" y="197051"/>
                  <a:pt x="197051" y="390889"/>
                  <a:pt x="197051" y="630000"/>
                </a:cubicBezTo>
                <a:cubicBezTo>
                  <a:pt x="197051" y="869111"/>
                  <a:pt x="390889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2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3" y="723226"/>
                </a:lnTo>
                <a:lnTo>
                  <a:pt x="1250602" y="723226"/>
                </a:lnTo>
                <a:cubicBezTo>
                  <a:pt x="1207884" y="1027148"/>
                  <a:pt x="946134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rgbClr val="70C6D1"/>
          </a:solidFill>
          <a:ln>
            <a:noFill/>
          </a:ln>
        </p:spPr>
        <p:txBody>
          <a:bodyPr anchorCtr="0" anchor="ctr" bIns="45700" lIns="0" spcFirstLastPara="1" rIns="198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70C6D1"/>
                </a:solidFill>
                <a:latin typeface="Roboto Medium"/>
                <a:ea typeface="Roboto Medium"/>
                <a:cs typeface="Roboto Medium"/>
                <a:sym typeface="Roboto Medium"/>
              </a:rPr>
              <a:t>2</a:t>
            </a:r>
            <a:endParaRPr b="0" i="0" sz="1400" u="none" cap="none" strike="noStrike">
              <a:solidFill>
                <a:srgbClr val="70C6D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e4d25f7943_0_214"/>
          <p:cNvSpPr txBox="1"/>
          <p:nvPr/>
        </p:nvSpPr>
        <p:spPr>
          <a:xfrm>
            <a:off x="3219450" y="1309688"/>
            <a:ext cx="6161100" cy="49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de-DE" sz="1400" u="none" cap="none" strike="noStrike">
                <a:solidFill>
                  <a:srgbClr val="5F5F5F"/>
                </a:solidFill>
                <a:latin typeface="Roboto"/>
                <a:ea typeface="Roboto"/>
                <a:cs typeface="Roboto"/>
                <a:sym typeface="Roboto"/>
              </a:rPr>
              <a:t>Inhalte:</a:t>
            </a:r>
            <a:endParaRPr b="1" i="0" sz="1400" u="none" cap="none" strike="noStrike">
              <a:solidFill>
                <a:srgbClr val="5F5F5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5F5F5F"/>
                </a:solidFill>
                <a:latin typeface="Roboto Light"/>
                <a:ea typeface="Roboto Light"/>
                <a:cs typeface="Roboto Light"/>
                <a:sym typeface="Roboto Light"/>
              </a:rPr>
              <a:t>Beschreiben Sie uns, worauf Sie besonders stolz sind und wodurch sich die Nutzung des Marketing Tech Stack auszeichnet, z.B. durch:</a:t>
            </a:r>
            <a:endParaRPr b="0" i="0" sz="1400" u="none" cap="none" strike="noStrike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SzPts val="1800"/>
              <a:buFont typeface="Arial"/>
              <a:buChar char="•"/>
            </a:pPr>
            <a:r>
              <a:rPr b="0" i="0" lang="de-DE" sz="1400" u="none" cap="none" strike="noStrike">
                <a:solidFill>
                  <a:srgbClr val="5F5F5F"/>
                </a:solidFill>
                <a:latin typeface="Roboto Light"/>
                <a:ea typeface="Roboto Light"/>
                <a:cs typeface="Roboto Light"/>
                <a:sym typeface="Roboto Light"/>
              </a:rPr>
              <a:t>Beste kanalübergreifende Personalisierung</a:t>
            </a:r>
            <a:endParaRPr b="0" i="0" sz="1400" u="none" cap="none" strike="noStrike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800"/>
              <a:buFont typeface="Arial"/>
              <a:buChar char="•"/>
            </a:pPr>
            <a:r>
              <a:rPr b="0" i="0" lang="de-DE" sz="1400" u="none" cap="none" strike="noStrike">
                <a:solidFill>
                  <a:srgbClr val="5F5F5F"/>
                </a:solidFill>
                <a:latin typeface="Roboto Light"/>
                <a:ea typeface="Roboto Light"/>
                <a:cs typeface="Roboto Light"/>
                <a:sym typeface="Roboto Light"/>
              </a:rPr>
              <a:t>Bester Einsatz von Data &amp; Analytics (360 Grad Integration von Kundendaten aus Datenquellen, Unique Identifier, usw.)</a:t>
            </a:r>
            <a:endParaRPr b="0" i="0" sz="1400" u="none" cap="none" strike="noStrike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800"/>
              <a:buFont typeface="Arial"/>
              <a:buChar char="•"/>
            </a:pPr>
            <a:r>
              <a:rPr b="0" i="0" lang="de-DE" sz="1400" u="none" cap="none" strike="noStrike">
                <a:solidFill>
                  <a:srgbClr val="5F5F5F"/>
                </a:solidFill>
                <a:latin typeface="Roboto Light"/>
                <a:ea typeface="Roboto Light"/>
                <a:cs typeface="Roboto Light"/>
                <a:sym typeface="Roboto Light"/>
              </a:rPr>
              <a:t>Effiziente Steuerung von Budgets und Kampagnen</a:t>
            </a:r>
            <a:endParaRPr b="0" i="0" sz="1400" u="none" cap="none" strike="noStrike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800"/>
              <a:buFont typeface="Arial"/>
              <a:buChar char="•"/>
            </a:pPr>
            <a:r>
              <a:rPr b="0" i="0" lang="de-DE" sz="1400" u="none" cap="none" strike="noStrike">
                <a:solidFill>
                  <a:srgbClr val="5F5F5F"/>
                </a:solidFill>
                <a:latin typeface="Roboto Light"/>
                <a:ea typeface="Roboto Light"/>
                <a:cs typeface="Roboto Light"/>
                <a:sym typeface="Roboto Light"/>
              </a:rPr>
              <a:t>Effektiver Einsatz des Content &amp; Distribution Stack</a:t>
            </a:r>
            <a:endParaRPr b="0" i="0" sz="1400" u="none" cap="none" strike="noStrike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800"/>
              <a:buFont typeface="Arial"/>
              <a:buChar char="•"/>
            </a:pPr>
            <a:r>
              <a:rPr b="0" i="0" lang="de-DE" sz="1400" u="none" cap="none" strike="noStrike">
                <a:solidFill>
                  <a:srgbClr val="5F5F5F"/>
                </a:solidFill>
                <a:latin typeface="Roboto Light"/>
                <a:ea typeface="Roboto Light"/>
                <a:cs typeface="Roboto Light"/>
                <a:sym typeface="Roboto Light"/>
              </a:rPr>
              <a:t>Erfolgreiche Integration eines Commerce-Stacks</a:t>
            </a:r>
            <a:endParaRPr b="0" i="0" sz="1400" u="none" cap="none" strike="noStrike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800"/>
              <a:buFont typeface="Arial"/>
              <a:buChar char="•"/>
            </a:pPr>
            <a:r>
              <a:rPr b="0" i="0" lang="de-DE" sz="1400" u="none" cap="none" strike="noStrike">
                <a:solidFill>
                  <a:srgbClr val="5F5F5F"/>
                </a:solidFill>
                <a:latin typeface="Roboto Light"/>
                <a:ea typeface="Roboto Light"/>
                <a:cs typeface="Roboto Light"/>
                <a:sym typeface="Roboto Light"/>
              </a:rPr>
              <a:t>Best-in-class Projektsteuerung und Prozesse</a:t>
            </a:r>
            <a:endParaRPr b="0" i="0" sz="1400" u="none" cap="none" strike="sngStrike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de-DE" sz="1400" u="none" cap="none" strike="noStrike">
                <a:solidFill>
                  <a:srgbClr val="5F5F5F"/>
                </a:solidFill>
                <a:latin typeface="Roboto"/>
                <a:ea typeface="Roboto"/>
                <a:cs typeface="Roboto"/>
                <a:sym typeface="Roboto"/>
              </a:rPr>
              <a:t>Hinweise:</a:t>
            </a:r>
            <a:endParaRPr b="1" i="0" sz="1400" u="none" cap="none" strike="noStrike">
              <a:solidFill>
                <a:srgbClr val="5F5F5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SzPts val="1800"/>
              <a:buFont typeface="Arial"/>
              <a:buChar char="•"/>
            </a:pPr>
            <a:r>
              <a:rPr b="0" i="0" lang="de-DE" sz="1400" u="none" cap="none" strike="noStrike">
                <a:solidFill>
                  <a:srgbClr val="5F5F5F"/>
                </a:solidFill>
                <a:latin typeface="Roboto Light"/>
                <a:ea typeface="Roboto Light"/>
                <a:cs typeface="Roboto Light"/>
                <a:sym typeface="Roboto Light"/>
              </a:rPr>
              <a:t>Der GWA MarTech Agency Award bewertet keine Stacks auf Basis von Vollständigkeit, Reifegrad o.ä.</a:t>
            </a:r>
            <a:endParaRPr b="0" i="0" sz="1400" u="none" cap="none" strike="noStrike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800"/>
              <a:buFont typeface="Arial"/>
              <a:buChar char="•"/>
            </a:pPr>
            <a:r>
              <a:rPr b="0" i="0" lang="de-DE" sz="1400" u="none" cap="none" strike="noStrike">
                <a:solidFill>
                  <a:srgbClr val="5F5F5F"/>
                </a:solidFill>
                <a:latin typeface="Roboto Light"/>
                <a:ea typeface="Roboto Light"/>
                <a:cs typeface="Roboto Light"/>
                <a:sym typeface="Roboto Light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Ausschlaggebend ist die Orchestrierung und die Generierung von messbaren Erfolgen in einem heterogenen Set-Up, das sich aus Kunden- und ggf. Agentur-Technologien zusammensetzt.</a:t>
            </a:r>
            <a:endParaRPr b="0" i="0" sz="1400" u="none" cap="none" strike="noStrike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5F5F5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de-DE" sz="1400" u="none" cap="none" strike="noStrike">
                <a:solidFill>
                  <a:srgbClr val="5F5F5F"/>
                </a:solidFill>
                <a:latin typeface="Roboto"/>
                <a:ea typeface="Roboto"/>
                <a:cs typeface="Roboto"/>
                <a:sym typeface="Roboto"/>
              </a:rPr>
              <a:t>Format:</a:t>
            </a:r>
            <a:endParaRPr b="1" i="0" sz="1400" u="none" cap="none" strike="noStrike">
              <a:solidFill>
                <a:srgbClr val="5F5F5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800"/>
              <a:buFont typeface="Arial"/>
              <a:buChar char="•"/>
            </a:pPr>
            <a:r>
              <a:rPr b="0" i="0" lang="de-DE" sz="1400" u="none" cap="none" strike="noStrike">
                <a:solidFill>
                  <a:srgbClr val="5F5F5F"/>
                </a:solidFill>
                <a:latin typeface="Roboto Light"/>
                <a:ea typeface="Roboto Light"/>
                <a:cs typeface="Roboto Light"/>
                <a:sym typeface="Roboto Light"/>
              </a:rPr>
              <a:t>Primär Text (begleitende Illustrationen erlaubt)</a:t>
            </a:r>
            <a:endParaRPr b="0" i="0" sz="1400" u="none" cap="none" strike="noStrike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800"/>
              <a:buFont typeface="Arial"/>
              <a:buChar char="•"/>
            </a:pPr>
            <a:r>
              <a:rPr b="0" i="0" lang="de-DE" sz="1400" u="none" cap="none" strike="noStrike">
                <a:solidFill>
                  <a:srgbClr val="5F5F5F"/>
                </a:solidFill>
                <a:latin typeface="Roboto Light"/>
                <a:ea typeface="Roboto Light"/>
                <a:cs typeface="Roboto Light"/>
                <a:sym typeface="Roboto Light"/>
              </a:rPr>
              <a:t>Max.2 Folien</a:t>
            </a:r>
            <a:endParaRPr b="0" i="0" sz="1400" u="none" cap="none" strike="noStrike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9" name="Google Shape;129;g1e4d25f7943_0_214"/>
          <p:cNvSpPr txBox="1"/>
          <p:nvPr/>
        </p:nvSpPr>
        <p:spPr>
          <a:xfrm>
            <a:off x="709613" y="365128"/>
            <a:ext cx="69588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de-DE" sz="2000" u="none" cap="none" strike="noStrike">
                <a:solidFill>
                  <a:srgbClr val="008B96"/>
                </a:solidFill>
                <a:latin typeface="Roboto Medium"/>
                <a:ea typeface="Roboto Medium"/>
                <a:cs typeface="Roboto Medium"/>
                <a:sym typeface="Roboto Medium"/>
              </a:rPr>
              <a:t>Highlight-Beschreibung</a:t>
            </a:r>
            <a:endParaRPr b="0" i="0" sz="2000" u="none" cap="none" strike="noStrike">
              <a:solidFill>
                <a:srgbClr val="008B96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0" name="Google Shape;130;g1e4d25f7943_0_214"/>
          <p:cNvSpPr/>
          <p:nvPr/>
        </p:nvSpPr>
        <p:spPr>
          <a:xfrm>
            <a:off x="61758" y="310802"/>
            <a:ext cx="597377" cy="425250"/>
          </a:xfrm>
          <a:custGeom>
            <a:rect b="b" l="l" r="r" t="t"/>
            <a:pathLst>
              <a:path extrusionOk="0" h="1260000" w="1824052">
                <a:moveTo>
                  <a:pt x="630000" y="197051"/>
                </a:moveTo>
                <a:cubicBezTo>
                  <a:pt x="390889" y="197051"/>
                  <a:pt x="197051" y="390889"/>
                  <a:pt x="197051" y="630000"/>
                </a:cubicBezTo>
                <a:cubicBezTo>
                  <a:pt x="197051" y="869111"/>
                  <a:pt x="390889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2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3" y="723226"/>
                </a:lnTo>
                <a:lnTo>
                  <a:pt x="1250602" y="723226"/>
                </a:lnTo>
                <a:cubicBezTo>
                  <a:pt x="1207884" y="1027148"/>
                  <a:pt x="946134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rgbClr val="008B96"/>
          </a:solidFill>
          <a:ln>
            <a:noFill/>
          </a:ln>
        </p:spPr>
        <p:txBody>
          <a:bodyPr anchorCtr="0" anchor="ctr" bIns="45700" lIns="0" spcFirstLastPara="1" rIns="198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8B96"/>
                </a:solidFill>
                <a:latin typeface="Roboto Medium"/>
                <a:ea typeface="Roboto Medium"/>
                <a:cs typeface="Roboto Medium"/>
                <a:sym typeface="Roboto Medium"/>
              </a:rPr>
              <a:t>3</a:t>
            </a:r>
            <a:endParaRPr b="0" i="0" sz="1400" u="none" cap="none" strike="noStrike">
              <a:solidFill>
                <a:srgbClr val="008B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1e4d25f7943_0_214"/>
          <p:cNvSpPr/>
          <p:nvPr/>
        </p:nvSpPr>
        <p:spPr>
          <a:xfrm>
            <a:off x="-1" y="1309688"/>
            <a:ext cx="2857500" cy="5548200"/>
          </a:xfrm>
          <a:prstGeom prst="rect">
            <a:avLst/>
          </a:prstGeom>
          <a:solidFill>
            <a:srgbClr val="008B96"/>
          </a:solidFill>
          <a:ln>
            <a:noFill/>
          </a:ln>
        </p:spPr>
        <p:txBody>
          <a:bodyPr anchorCtr="0" anchor="ctr" bIns="45700" lIns="108000" spcFirstLastPara="1" rIns="36000" wrap="square" tIns="1080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Bitte beschreiben Sie Ihr persönliches Highlight, auf das Sie besonders stolz sind. Heben Sie hervor, was Ihrer Meinung nach zu den absoluten Best Practices gehört und warum. </a:t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e4d25f7943_0_228"/>
          <p:cNvSpPr txBox="1"/>
          <p:nvPr>
            <p:ph idx="1" type="body"/>
          </p:nvPr>
        </p:nvSpPr>
        <p:spPr>
          <a:xfrm>
            <a:off x="659125" y="1309700"/>
            <a:ext cx="8721300" cy="49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37" name="Google Shape;137;g1e4d25f7943_0_228"/>
          <p:cNvSpPr txBox="1"/>
          <p:nvPr/>
        </p:nvSpPr>
        <p:spPr>
          <a:xfrm>
            <a:off x="709613" y="365128"/>
            <a:ext cx="69588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de-DE" sz="2000" u="none" cap="none" strike="noStrike">
                <a:solidFill>
                  <a:srgbClr val="008B96"/>
                </a:solidFill>
                <a:latin typeface="Roboto Medium"/>
                <a:ea typeface="Roboto Medium"/>
                <a:cs typeface="Roboto Medium"/>
                <a:sym typeface="Roboto Medium"/>
              </a:rPr>
              <a:t>Highlight-Beschreibung</a:t>
            </a:r>
            <a:endParaRPr b="0" i="0" sz="2000" u="none" cap="none" strike="noStrike">
              <a:solidFill>
                <a:srgbClr val="008B96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8" name="Google Shape;138;g1e4d25f7943_0_228"/>
          <p:cNvSpPr/>
          <p:nvPr/>
        </p:nvSpPr>
        <p:spPr>
          <a:xfrm>
            <a:off x="61758" y="310802"/>
            <a:ext cx="597377" cy="425250"/>
          </a:xfrm>
          <a:custGeom>
            <a:rect b="b" l="l" r="r" t="t"/>
            <a:pathLst>
              <a:path extrusionOk="0" h="1260000" w="1824052">
                <a:moveTo>
                  <a:pt x="630000" y="197051"/>
                </a:moveTo>
                <a:cubicBezTo>
                  <a:pt x="390889" y="197051"/>
                  <a:pt x="197051" y="390889"/>
                  <a:pt x="197051" y="630000"/>
                </a:cubicBezTo>
                <a:cubicBezTo>
                  <a:pt x="197051" y="869111"/>
                  <a:pt x="390889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2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3" y="723226"/>
                </a:lnTo>
                <a:lnTo>
                  <a:pt x="1250602" y="723226"/>
                </a:lnTo>
                <a:cubicBezTo>
                  <a:pt x="1207884" y="1027148"/>
                  <a:pt x="946134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rgbClr val="008B96"/>
          </a:solidFill>
          <a:ln>
            <a:noFill/>
          </a:ln>
        </p:spPr>
        <p:txBody>
          <a:bodyPr anchorCtr="0" anchor="ctr" bIns="45700" lIns="0" spcFirstLastPara="1" rIns="198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8B96"/>
                </a:solidFill>
                <a:latin typeface="Roboto Medium"/>
                <a:ea typeface="Roboto Medium"/>
                <a:cs typeface="Roboto Medium"/>
                <a:sym typeface="Roboto Medium"/>
              </a:rPr>
              <a:t>3</a:t>
            </a:r>
            <a:endParaRPr b="0" i="0" sz="1400" u="none" cap="none" strike="noStrike">
              <a:solidFill>
                <a:srgbClr val="008B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e4d25f7943_0_236"/>
          <p:cNvSpPr txBox="1"/>
          <p:nvPr>
            <p:ph idx="1" type="body"/>
          </p:nvPr>
        </p:nvSpPr>
        <p:spPr>
          <a:xfrm>
            <a:off x="659125" y="1309700"/>
            <a:ext cx="8721300" cy="49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44" name="Google Shape;144;g1e4d25f7943_0_236"/>
          <p:cNvSpPr txBox="1"/>
          <p:nvPr/>
        </p:nvSpPr>
        <p:spPr>
          <a:xfrm>
            <a:off x="709613" y="365128"/>
            <a:ext cx="69588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de-DE" sz="2000" u="none" cap="none" strike="noStrike">
                <a:solidFill>
                  <a:srgbClr val="008B96"/>
                </a:solidFill>
                <a:latin typeface="Roboto Medium"/>
                <a:ea typeface="Roboto Medium"/>
                <a:cs typeface="Roboto Medium"/>
                <a:sym typeface="Roboto Medium"/>
              </a:rPr>
              <a:t>Highlight-Beschreibung</a:t>
            </a:r>
            <a:endParaRPr b="0" i="0" sz="2000" u="none" cap="none" strike="noStrike">
              <a:solidFill>
                <a:srgbClr val="008B96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5" name="Google Shape;145;g1e4d25f7943_0_236"/>
          <p:cNvSpPr/>
          <p:nvPr/>
        </p:nvSpPr>
        <p:spPr>
          <a:xfrm>
            <a:off x="61758" y="310802"/>
            <a:ext cx="597377" cy="425250"/>
          </a:xfrm>
          <a:custGeom>
            <a:rect b="b" l="l" r="r" t="t"/>
            <a:pathLst>
              <a:path extrusionOk="0" h="1260000" w="1824052">
                <a:moveTo>
                  <a:pt x="630000" y="197051"/>
                </a:moveTo>
                <a:cubicBezTo>
                  <a:pt x="390889" y="197051"/>
                  <a:pt x="197051" y="390889"/>
                  <a:pt x="197051" y="630000"/>
                </a:cubicBezTo>
                <a:cubicBezTo>
                  <a:pt x="197051" y="869111"/>
                  <a:pt x="390889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2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3" y="723226"/>
                </a:lnTo>
                <a:lnTo>
                  <a:pt x="1250602" y="723226"/>
                </a:lnTo>
                <a:cubicBezTo>
                  <a:pt x="1207884" y="1027148"/>
                  <a:pt x="946134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rgbClr val="008B96"/>
          </a:solidFill>
          <a:ln>
            <a:noFill/>
          </a:ln>
        </p:spPr>
        <p:txBody>
          <a:bodyPr anchorCtr="0" anchor="ctr" bIns="45700" lIns="0" spcFirstLastPara="1" rIns="198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8B96"/>
                </a:solidFill>
                <a:latin typeface="Roboto Medium"/>
                <a:ea typeface="Roboto Medium"/>
                <a:cs typeface="Roboto Medium"/>
                <a:sym typeface="Roboto Medium"/>
              </a:rPr>
              <a:t>3</a:t>
            </a:r>
            <a:endParaRPr b="0" i="0" sz="1400" u="none" cap="none" strike="noStrike">
              <a:solidFill>
                <a:srgbClr val="008B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e4d25f7943_0_221"/>
          <p:cNvSpPr txBox="1"/>
          <p:nvPr/>
        </p:nvSpPr>
        <p:spPr>
          <a:xfrm>
            <a:off x="709613" y="365128"/>
            <a:ext cx="69588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de-DE" sz="2000" u="none" cap="none" strike="noStrike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Resultate &amp; Next Steps</a:t>
            </a:r>
            <a:endParaRPr b="0" i="0" sz="2000" u="none" cap="none" strike="noStrike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51" name="Google Shape;151;g1e4d25f7943_0_221"/>
          <p:cNvSpPr txBox="1"/>
          <p:nvPr/>
        </p:nvSpPr>
        <p:spPr>
          <a:xfrm>
            <a:off x="3219450" y="1309688"/>
            <a:ext cx="6161100" cy="49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de-DE" sz="1400" u="none" cap="none" strike="noStrike">
                <a:solidFill>
                  <a:srgbClr val="5F5F5F"/>
                </a:solidFill>
                <a:latin typeface="Roboto"/>
                <a:ea typeface="Roboto"/>
                <a:cs typeface="Roboto"/>
                <a:sym typeface="Roboto"/>
              </a:rPr>
              <a:t>Inhalte:</a:t>
            </a:r>
            <a:endParaRPr b="1" i="0" sz="1400" u="none" cap="none" strike="noStrike">
              <a:solidFill>
                <a:srgbClr val="5F5F5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SzPts val="1700"/>
              <a:buFont typeface="Arial"/>
              <a:buChar char="•"/>
            </a:pPr>
            <a:r>
              <a:rPr b="0" i="0" lang="de-DE" sz="1300" u="none" cap="none" strike="noStrike">
                <a:solidFill>
                  <a:srgbClr val="5F5F5F"/>
                </a:solidFill>
                <a:latin typeface="Roboto Light"/>
                <a:ea typeface="Roboto Light"/>
                <a:cs typeface="Roboto Light"/>
                <a:sym typeface="Roboto Light"/>
              </a:rPr>
              <a:t>Welche messbaren Ergebnisse wurden generiert? (z.B. gesteigerter Markenbekanntheit, Kundenbindung, Lead-Generierung, Konversionsraten, Umsatzwachstum und allgemeiner Geschäftserfolg)</a:t>
            </a:r>
            <a:endParaRPr b="0" i="0" sz="1300" u="none" cap="none" strike="noStrike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700"/>
              <a:buFont typeface="Arial"/>
              <a:buChar char="•"/>
            </a:pPr>
            <a:r>
              <a:rPr b="0" i="0" lang="de-DE" sz="1300" u="none" cap="none" strike="noStrike">
                <a:solidFill>
                  <a:srgbClr val="5F5F5F"/>
                </a:solidFill>
                <a:latin typeface="Roboto Light"/>
                <a:ea typeface="Roboto Light"/>
                <a:cs typeface="Roboto Light"/>
                <a:sym typeface="Roboto Light"/>
              </a:rPr>
              <a:t>Bitte beschreiben Sie uns, inwiefern Ihr Case (Transformationsprojekt, Kampagne, o.ä.) über die verschiedenen Systembausteine des AdTech und MarTech Stacks abgedeckt wird. </a:t>
            </a:r>
            <a:endParaRPr b="0" i="0" sz="1300" u="none" cap="none" strike="noStrike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700"/>
              <a:buFont typeface="Arial"/>
              <a:buChar char="•"/>
            </a:pPr>
            <a:r>
              <a:rPr b="0" i="0" lang="de-DE" sz="1300" u="none" cap="none" strike="noStrike">
                <a:solidFill>
                  <a:srgbClr val="5F5F5F"/>
                </a:solidFill>
                <a:latin typeface="Roboto Light"/>
                <a:ea typeface="Roboto Light"/>
                <a:cs typeface="Roboto Light"/>
                <a:sym typeface="Roboto Light"/>
              </a:rPr>
              <a:t>Gibt es neu gewonnene oder gesteigerte Automatisierung von Marketingprozessen und -aussteuerung? </a:t>
            </a:r>
            <a:endParaRPr b="0" i="0" sz="1300" u="none" cap="none" strike="noStrike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700"/>
              <a:buFont typeface="Arial"/>
              <a:buChar char="•"/>
            </a:pPr>
            <a:r>
              <a:rPr b="0" i="0" lang="de-DE" sz="1300" u="none" cap="none" strike="noStrike">
                <a:solidFill>
                  <a:srgbClr val="5F5F5F"/>
                </a:solidFill>
                <a:latin typeface="Roboto Light"/>
                <a:ea typeface="Roboto Light"/>
                <a:cs typeface="Roboto Light"/>
                <a:sym typeface="Roboto Light"/>
              </a:rPr>
              <a:t>Wurde die Verfügbarkeit von Daten erhöht (z.B. ROI oder andere KPIs)?</a:t>
            </a:r>
            <a:endParaRPr b="0" i="0" sz="1300" u="none" cap="none" strike="noStrike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700"/>
              <a:buFont typeface="Arial"/>
              <a:buChar char="•"/>
            </a:pPr>
            <a:r>
              <a:rPr b="0" i="0" lang="de-DE" sz="1300" u="none" cap="none" strike="noStrike">
                <a:solidFill>
                  <a:srgbClr val="5F5F5F"/>
                </a:solidFill>
                <a:latin typeface="Roboto Light"/>
                <a:ea typeface="Roboto Light"/>
                <a:cs typeface="Roboto Light"/>
                <a:sym typeface="Roboto Light"/>
              </a:rPr>
              <a:t>Bitte beschreiben Sie den Personalisierungsgrad an den Touchpoints, die personalisierbar sind (Media-Aussteuerung und Content-Personalisierung) und inwiefern Kundenfeedback und Kunden-interaktionen in 1:1 Kampagnen oder personalisierten Content einfließt.</a:t>
            </a:r>
            <a:endParaRPr b="0" i="0" sz="1300" u="none" cap="none" strike="noStrike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700"/>
              <a:buFont typeface="Arial"/>
              <a:buChar char="•"/>
            </a:pPr>
            <a:r>
              <a:rPr b="0" i="0" lang="de-DE" sz="1300" u="none" cap="none" strike="noStrike">
                <a:solidFill>
                  <a:srgbClr val="5F5F5F"/>
                </a:solidFill>
                <a:latin typeface="Roboto Light"/>
                <a:ea typeface="Roboto Light"/>
                <a:cs typeface="Roboto Light"/>
                <a:sym typeface="Roboto Light"/>
              </a:rPr>
              <a:t>Sind Veränderungen am Stack für vergleichbare Use Cases geplant? Wenn ja, welche, mit welchem Ziel und warum?</a:t>
            </a:r>
            <a:endParaRPr b="0" i="0" sz="1300" u="none" cap="none" strike="noStrike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700"/>
              <a:buFont typeface="Arial"/>
              <a:buChar char="•"/>
            </a:pPr>
            <a:r>
              <a:rPr b="0" i="0" lang="de-DE" sz="1300" u="none" cap="none" strike="noStrike">
                <a:solidFill>
                  <a:srgbClr val="5F5F5F"/>
                </a:solidFill>
                <a:latin typeface="Roboto Light"/>
                <a:ea typeface="Roboto Light"/>
                <a:cs typeface="Roboto Light"/>
                <a:sym typeface="Roboto Light"/>
              </a:rPr>
              <a:t>Wurde dieser Anwendungsfall mit dem entsprechenden Technologie Set-Up für verschiedene Länder eingesetzt, bzw. planen Sie dies in Zukunft, so dass Sie einen skalierbaren Kampagnenerfolg generiert haben?</a:t>
            </a:r>
            <a:endParaRPr b="0" i="0" sz="1300" u="none" cap="none" strike="noStrike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de-DE" sz="1400" u="none" cap="none" strike="noStrike">
                <a:solidFill>
                  <a:srgbClr val="5F5F5F"/>
                </a:solidFill>
                <a:latin typeface="Roboto"/>
                <a:ea typeface="Roboto"/>
                <a:cs typeface="Roboto"/>
                <a:sym typeface="Roboto"/>
              </a:rPr>
              <a:t>Form:</a:t>
            </a:r>
            <a:endParaRPr b="1" i="0" sz="1400" u="none" cap="none" strike="noStrike">
              <a:solidFill>
                <a:srgbClr val="5F5F5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SzPts val="1700"/>
              <a:buFont typeface="Arial"/>
              <a:buChar char="•"/>
            </a:pPr>
            <a:r>
              <a:rPr b="0" i="0" lang="de-DE" sz="1300" u="none" cap="none" strike="noStrike">
                <a:solidFill>
                  <a:srgbClr val="5F5F5F"/>
                </a:solidFill>
                <a:latin typeface="Roboto Light"/>
                <a:ea typeface="Roboto Light"/>
                <a:cs typeface="Roboto Light"/>
                <a:sym typeface="Roboto Light"/>
              </a:rPr>
              <a:t>Text und ggf. Graphik</a:t>
            </a:r>
            <a:endParaRPr b="0" i="0" sz="1300" u="none" cap="none" strike="noStrike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800"/>
              <a:buFont typeface="Arial"/>
              <a:buChar char="•"/>
            </a:pPr>
            <a:r>
              <a:rPr b="0" i="0" lang="de-DE" sz="1300" u="none" cap="none" strike="noStrike">
                <a:solidFill>
                  <a:srgbClr val="5F5F5F"/>
                </a:solidFill>
                <a:latin typeface="Roboto Light"/>
                <a:ea typeface="Roboto Light"/>
                <a:cs typeface="Roboto Light"/>
                <a:sym typeface="Roboto Light"/>
              </a:rPr>
              <a:t>Max. 3 Powerpoint Folien</a:t>
            </a:r>
            <a:r>
              <a:rPr b="0" i="0" lang="de-DE" sz="1400" u="none" cap="none" strike="noStrike">
                <a:solidFill>
                  <a:srgbClr val="5F5F5F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b="0" i="0" sz="1400" u="none" cap="none" strike="noStrike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2" name="Google Shape;152;g1e4d25f7943_0_221"/>
          <p:cNvSpPr/>
          <p:nvPr/>
        </p:nvSpPr>
        <p:spPr>
          <a:xfrm>
            <a:off x="61758" y="310802"/>
            <a:ext cx="597377" cy="425250"/>
          </a:xfrm>
          <a:custGeom>
            <a:rect b="b" l="l" r="r" t="t"/>
            <a:pathLst>
              <a:path extrusionOk="0" h="1260000" w="1824052">
                <a:moveTo>
                  <a:pt x="630000" y="197051"/>
                </a:moveTo>
                <a:cubicBezTo>
                  <a:pt x="390889" y="197051"/>
                  <a:pt x="197051" y="390889"/>
                  <a:pt x="197051" y="630000"/>
                </a:cubicBezTo>
                <a:cubicBezTo>
                  <a:pt x="197051" y="869111"/>
                  <a:pt x="390889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2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3" y="723226"/>
                </a:lnTo>
                <a:lnTo>
                  <a:pt x="1250602" y="723226"/>
                </a:lnTo>
                <a:cubicBezTo>
                  <a:pt x="1207884" y="1027148"/>
                  <a:pt x="946134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rgbClr val="F9B200"/>
          </a:solidFill>
          <a:ln>
            <a:noFill/>
          </a:ln>
        </p:spPr>
        <p:txBody>
          <a:bodyPr anchorCtr="0" anchor="ctr" bIns="45700" lIns="0" spcFirstLastPara="1" rIns="198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F9B200"/>
                </a:solidFill>
                <a:latin typeface="Roboto Medium"/>
                <a:ea typeface="Roboto Medium"/>
                <a:cs typeface="Roboto Medium"/>
                <a:sym typeface="Roboto Medium"/>
              </a:rPr>
              <a:t>4</a:t>
            </a:r>
            <a:endParaRPr b="0" i="0" sz="1400" u="none" cap="none" strike="noStrike">
              <a:solidFill>
                <a:srgbClr val="F9B2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1e4d25f7943_0_221"/>
          <p:cNvSpPr/>
          <p:nvPr/>
        </p:nvSpPr>
        <p:spPr>
          <a:xfrm>
            <a:off x="-1" y="1309688"/>
            <a:ext cx="2857500" cy="5548200"/>
          </a:xfrm>
          <a:prstGeom prst="rect">
            <a:avLst/>
          </a:prstGeom>
          <a:solidFill>
            <a:srgbClr val="F9B200"/>
          </a:solidFill>
          <a:ln>
            <a:noFill/>
          </a:ln>
        </p:spPr>
        <p:txBody>
          <a:bodyPr anchorCtr="0" anchor="ctr" bIns="45700" lIns="108000" spcFirstLastPara="1" rIns="36000" wrap="square" tIns="1080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  <a:t>Gehen Sie auf die Ergebnisse und den Erfolg Ihres Cases ein. </a:t>
            </a:r>
            <a:endParaRPr b="0" i="0" sz="1400" u="none" cap="none" strike="noStrike">
              <a:solidFill>
                <a:srgbClr val="224F68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  <a:t>Bitte beschreiben Sie die Skalierungsmöglichkeiten, die auf dem Erfolg des Cases beruhen. 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e4d25f7943_0_242"/>
          <p:cNvSpPr txBox="1"/>
          <p:nvPr>
            <p:ph idx="1" type="body"/>
          </p:nvPr>
        </p:nvSpPr>
        <p:spPr>
          <a:xfrm>
            <a:off x="659125" y="1309700"/>
            <a:ext cx="8721300" cy="49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59" name="Google Shape;159;g1e4d25f7943_0_242"/>
          <p:cNvSpPr txBox="1"/>
          <p:nvPr/>
        </p:nvSpPr>
        <p:spPr>
          <a:xfrm>
            <a:off x="709613" y="365128"/>
            <a:ext cx="69588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de-DE" sz="2000" u="none" cap="none" strike="noStrike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Resultate &amp; Next Steps</a:t>
            </a:r>
            <a:endParaRPr b="0" i="0" sz="2000" u="none" cap="none" strike="noStrike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0" name="Google Shape;160;g1e4d25f7943_0_242"/>
          <p:cNvSpPr/>
          <p:nvPr/>
        </p:nvSpPr>
        <p:spPr>
          <a:xfrm>
            <a:off x="61758" y="310802"/>
            <a:ext cx="597377" cy="425250"/>
          </a:xfrm>
          <a:custGeom>
            <a:rect b="b" l="l" r="r" t="t"/>
            <a:pathLst>
              <a:path extrusionOk="0" h="1260000" w="1824052">
                <a:moveTo>
                  <a:pt x="630000" y="197051"/>
                </a:moveTo>
                <a:cubicBezTo>
                  <a:pt x="390889" y="197051"/>
                  <a:pt x="197051" y="390889"/>
                  <a:pt x="197051" y="630000"/>
                </a:cubicBezTo>
                <a:cubicBezTo>
                  <a:pt x="197051" y="869111"/>
                  <a:pt x="390889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2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3" y="723226"/>
                </a:lnTo>
                <a:lnTo>
                  <a:pt x="1250602" y="723226"/>
                </a:lnTo>
                <a:cubicBezTo>
                  <a:pt x="1207884" y="1027148"/>
                  <a:pt x="946134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rgbClr val="F9B200"/>
          </a:solidFill>
          <a:ln>
            <a:noFill/>
          </a:ln>
        </p:spPr>
        <p:txBody>
          <a:bodyPr anchorCtr="0" anchor="ctr" bIns="45700" lIns="0" spcFirstLastPara="1" rIns="198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F9B200"/>
                </a:solidFill>
                <a:latin typeface="Roboto Medium"/>
                <a:ea typeface="Roboto Medium"/>
                <a:cs typeface="Roboto Medium"/>
                <a:sym typeface="Roboto Medium"/>
              </a:rPr>
              <a:t>4</a:t>
            </a:r>
            <a:endParaRPr b="0" i="0" sz="1400" u="none" cap="none" strike="noStrike">
              <a:solidFill>
                <a:srgbClr val="F9B2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e4d25f7943_0_250"/>
          <p:cNvSpPr txBox="1"/>
          <p:nvPr>
            <p:ph idx="1" type="body"/>
          </p:nvPr>
        </p:nvSpPr>
        <p:spPr>
          <a:xfrm>
            <a:off x="659125" y="1309700"/>
            <a:ext cx="8721300" cy="49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66" name="Google Shape;166;g1e4d25f7943_0_250"/>
          <p:cNvSpPr txBox="1"/>
          <p:nvPr/>
        </p:nvSpPr>
        <p:spPr>
          <a:xfrm>
            <a:off x="709613" y="365128"/>
            <a:ext cx="69588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de-DE" sz="2000" u="none" cap="none" strike="noStrike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Resultate &amp; Next Steps</a:t>
            </a:r>
            <a:endParaRPr b="0" i="0" sz="2000" u="none" cap="none" strike="noStrike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7" name="Google Shape;167;g1e4d25f7943_0_250"/>
          <p:cNvSpPr/>
          <p:nvPr/>
        </p:nvSpPr>
        <p:spPr>
          <a:xfrm>
            <a:off x="61758" y="310802"/>
            <a:ext cx="597377" cy="425250"/>
          </a:xfrm>
          <a:custGeom>
            <a:rect b="b" l="l" r="r" t="t"/>
            <a:pathLst>
              <a:path extrusionOk="0" h="1260000" w="1824052">
                <a:moveTo>
                  <a:pt x="630000" y="197051"/>
                </a:moveTo>
                <a:cubicBezTo>
                  <a:pt x="390889" y="197051"/>
                  <a:pt x="197051" y="390889"/>
                  <a:pt x="197051" y="630000"/>
                </a:cubicBezTo>
                <a:cubicBezTo>
                  <a:pt x="197051" y="869111"/>
                  <a:pt x="390889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2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3" y="723226"/>
                </a:lnTo>
                <a:lnTo>
                  <a:pt x="1250602" y="723226"/>
                </a:lnTo>
                <a:cubicBezTo>
                  <a:pt x="1207884" y="1027148"/>
                  <a:pt x="946134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rgbClr val="F9B200"/>
          </a:solidFill>
          <a:ln>
            <a:noFill/>
          </a:ln>
        </p:spPr>
        <p:txBody>
          <a:bodyPr anchorCtr="0" anchor="ctr" bIns="45700" lIns="0" spcFirstLastPara="1" rIns="198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F9B200"/>
                </a:solidFill>
                <a:latin typeface="Roboto Medium"/>
                <a:ea typeface="Roboto Medium"/>
                <a:cs typeface="Roboto Medium"/>
                <a:sym typeface="Roboto Medium"/>
              </a:rPr>
              <a:t>4</a:t>
            </a:r>
            <a:endParaRPr b="0" i="0" sz="1400" u="none" cap="none" strike="noStrike">
              <a:solidFill>
                <a:srgbClr val="F9B2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e4d25f7943_0_256"/>
          <p:cNvSpPr txBox="1"/>
          <p:nvPr>
            <p:ph idx="1" type="body"/>
          </p:nvPr>
        </p:nvSpPr>
        <p:spPr>
          <a:xfrm>
            <a:off x="659125" y="1309700"/>
            <a:ext cx="8721300" cy="49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73" name="Google Shape;173;g1e4d25f7943_0_256"/>
          <p:cNvSpPr txBox="1"/>
          <p:nvPr/>
        </p:nvSpPr>
        <p:spPr>
          <a:xfrm>
            <a:off x="709613" y="365128"/>
            <a:ext cx="69588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de-DE" sz="2000" u="none" cap="none" strike="noStrike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Resultate &amp; Next Steps</a:t>
            </a:r>
            <a:endParaRPr b="0" i="0" sz="2000" u="none" cap="none" strike="noStrike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4" name="Google Shape;174;g1e4d25f7943_0_256"/>
          <p:cNvSpPr/>
          <p:nvPr/>
        </p:nvSpPr>
        <p:spPr>
          <a:xfrm>
            <a:off x="61758" y="310802"/>
            <a:ext cx="597377" cy="425250"/>
          </a:xfrm>
          <a:custGeom>
            <a:rect b="b" l="l" r="r" t="t"/>
            <a:pathLst>
              <a:path extrusionOk="0" h="1260000" w="1824052">
                <a:moveTo>
                  <a:pt x="630000" y="197051"/>
                </a:moveTo>
                <a:cubicBezTo>
                  <a:pt x="390889" y="197051"/>
                  <a:pt x="197051" y="390889"/>
                  <a:pt x="197051" y="630000"/>
                </a:cubicBezTo>
                <a:cubicBezTo>
                  <a:pt x="197051" y="869111"/>
                  <a:pt x="390889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2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3" y="723226"/>
                </a:lnTo>
                <a:lnTo>
                  <a:pt x="1250602" y="723226"/>
                </a:lnTo>
                <a:cubicBezTo>
                  <a:pt x="1207884" y="1027148"/>
                  <a:pt x="946134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rgbClr val="F9B200"/>
          </a:solidFill>
          <a:ln>
            <a:noFill/>
          </a:ln>
        </p:spPr>
        <p:txBody>
          <a:bodyPr anchorCtr="0" anchor="ctr" bIns="45700" lIns="0" spcFirstLastPara="1" rIns="198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F9B200"/>
                </a:solidFill>
                <a:latin typeface="Roboto Medium"/>
                <a:ea typeface="Roboto Medium"/>
                <a:cs typeface="Roboto Medium"/>
                <a:sym typeface="Roboto Medium"/>
              </a:rPr>
              <a:t>4</a:t>
            </a:r>
            <a:endParaRPr b="0" i="0" sz="1400" u="none" cap="none" strike="noStrike">
              <a:solidFill>
                <a:srgbClr val="F9B2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e4d25f7943_0_7"/>
          <p:cNvSpPr txBox="1"/>
          <p:nvPr>
            <p:ph type="ctrTitle"/>
          </p:nvPr>
        </p:nvSpPr>
        <p:spPr>
          <a:xfrm>
            <a:off x="3347839" y="3151228"/>
            <a:ext cx="55590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de-DE">
                <a:solidFill>
                  <a:schemeClr val="lt1"/>
                </a:solidFill>
              </a:rPr>
              <a:t>Anhang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1" name="Google Shape;181;g1e4d25f7943_0_7"/>
          <p:cNvSpPr txBox="1"/>
          <p:nvPr>
            <p:ph idx="1" type="subTitle"/>
          </p:nvPr>
        </p:nvSpPr>
        <p:spPr>
          <a:xfrm>
            <a:off x="3347839" y="3966645"/>
            <a:ext cx="5559000" cy="372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de-DE"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GWA MarTech Agency Award</a:t>
            </a:r>
            <a:r>
              <a:rPr lang="de-DE"/>
              <a:t>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de-DE"/>
              <a:t>Weitere Informationen</a:t>
            </a:r>
            <a:endParaRPr/>
          </a:p>
        </p:txBody>
      </p:sp>
      <p:sp>
        <p:nvSpPr>
          <p:cNvPr id="182" name="Google Shape;182;g1e4d25f7943_0_7"/>
          <p:cNvSpPr txBox="1"/>
          <p:nvPr>
            <p:ph idx="2" type="body"/>
          </p:nvPr>
        </p:nvSpPr>
        <p:spPr>
          <a:xfrm>
            <a:off x="3347838" y="4566232"/>
            <a:ext cx="55587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de-DE"/>
              <a:t>2024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540cfe60ea_0_3"/>
          <p:cNvSpPr/>
          <p:nvPr/>
        </p:nvSpPr>
        <p:spPr>
          <a:xfrm>
            <a:off x="0" y="2186250"/>
            <a:ext cx="9906000" cy="3312300"/>
          </a:xfrm>
          <a:prstGeom prst="rect">
            <a:avLst/>
          </a:prstGeom>
          <a:solidFill>
            <a:srgbClr val="E1F3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2540cfe60ea_0_3"/>
          <p:cNvSpPr txBox="1"/>
          <p:nvPr>
            <p:ph idx="4294967295" type="body"/>
          </p:nvPr>
        </p:nvSpPr>
        <p:spPr>
          <a:xfrm>
            <a:off x="1899325" y="1348500"/>
            <a:ext cx="8670900" cy="49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786E"/>
              </a:buClr>
              <a:buSzPts val="2000"/>
              <a:buFont typeface="Roboto"/>
              <a:buChar char="•"/>
            </a:pPr>
            <a:r>
              <a:rPr b="1" lang="de-DE" sz="2000">
                <a:solidFill>
                  <a:srgbClr val="1B786E"/>
                </a:solidFill>
                <a:latin typeface="Roboto"/>
                <a:ea typeface="Roboto"/>
                <a:cs typeface="Roboto"/>
                <a:sym typeface="Roboto"/>
              </a:rPr>
              <a:t>Format</a:t>
            </a:r>
            <a:r>
              <a:rPr lang="de-DE" sz="2000">
                <a:solidFill>
                  <a:srgbClr val="1B786E"/>
                </a:solidFill>
                <a:latin typeface="Roboto"/>
                <a:ea typeface="Roboto"/>
                <a:cs typeface="Roboto"/>
                <a:sym typeface="Roboto"/>
              </a:rPr>
              <a:t>: Powerpoint (Template wird bereitgestellt)</a:t>
            </a:r>
            <a:endParaRPr sz="2000">
              <a:solidFill>
                <a:srgbClr val="1B786E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786E"/>
              </a:buClr>
              <a:buSzPts val="2000"/>
              <a:buFont typeface="Roboto"/>
              <a:buChar char="•"/>
            </a:pPr>
            <a:r>
              <a:rPr b="1" lang="de-DE" sz="2000">
                <a:solidFill>
                  <a:srgbClr val="1B786E"/>
                </a:solidFill>
                <a:latin typeface="Roboto"/>
                <a:ea typeface="Roboto"/>
                <a:cs typeface="Roboto"/>
                <a:sym typeface="Roboto"/>
              </a:rPr>
              <a:t>Anzahl der Folien</a:t>
            </a:r>
            <a:r>
              <a:rPr lang="de-DE" sz="2000">
                <a:solidFill>
                  <a:srgbClr val="1B786E"/>
                </a:solidFill>
                <a:latin typeface="Roboto"/>
                <a:ea typeface="Roboto"/>
                <a:cs typeface="Roboto"/>
                <a:sym typeface="Roboto"/>
              </a:rPr>
              <a:t>: max. 10 </a:t>
            </a:r>
            <a:endParaRPr sz="2000">
              <a:solidFill>
                <a:srgbClr val="1B786E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786E"/>
              </a:buClr>
              <a:buSzPts val="2000"/>
              <a:buFont typeface="Roboto"/>
              <a:buChar char="−"/>
            </a:pPr>
            <a:r>
              <a:rPr lang="de-DE" sz="2000">
                <a:solidFill>
                  <a:srgbClr val="1B786E"/>
                </a:solidFill>
                <a:latin typeface="Roboto"/>
                <a:ea typeface="Roboto"/>
                <a:cs typeface="Roboto"/>
                <a:sym typeface="Roboto"/>
              </a:rPr>
              <a:t>Case Beschreibung: max. 3 Folien</a:t>
            </a:r>
            <a:endParaRPr sz="2000">
              <a:solidFill>
                <a:srgbClr val="1B786E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786E"/>
              </a:buClr>
              <a:buSzPts val="2000"/>
              <a:buFont typeface="Roboto"/>
              <a:buChar char="−"/>
            </a:pPr>
            <a:r>
              <a:rPr lang="de-DE" sz="2000">
                <a:solidFill>
                  <a:srgbClr val="1B786E"/>
                </a:solidFill>
                <a:latin typeface="Roboto"/>
                <a:ea typeface="Roboto"/>
                <a:cs typeface="Roboto"/>
                <a:sym typeface="Roboto"/>
              </a:rPr>
              <a:t>MarTech &amp; AdTech Stack Bild: max. 2 Folien </a:t>
            </a:r>
            <a:endParaRPr sz="2000">
              <a:solidFill>
                <a:srgbClr val="1B786E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786E"/>
              </a:buClr>
              <a:buSzPts val="2000"/>
              <a:buFont typeface="Roboto"/>
              <a:buChar char="−"/>
            </a:pPr>
            <a:r>
              <a:rPr lang="de-DE" sz="2000">
                <a:solidFill>
                  <a:srgbClr val="1B786E"/>
                </a:solidFill>
                <a:latin typeface="Roboto"/>
                <a:ea typeface="Roboto"/>
                <a:cs typeface="Roboto"/>
                <a:sym typeface="Roboto"/>
              </a:rPr>
              <a:t>Highlight Beschreibung: max. 2 Folien</a:t>
            </a:r>
            <a:endParaRPr sz="2000">
              <a:solidFill>
                <a:srgbClr val="1B786E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786E"/>
              </a:buClr>
              <a:buSzPts val="2000"/>
              <a:buFont typeface="Roboto"/>
              <a:buChar char="−"/>
            </a:pPr>
            <a:r>
              <a:rPr lang="de-DE" sz="2000">
                <a:solidFill>
                  <a:srgbClr val="1B786E"/>
                </a:solidFill>
                <a:latin typeface="Roboto"/>
                <a:ea typeface="Roboto"/>
                <a:cs typeface="Roboto"/>
                <a:sym typeface="Roboto"/>
              </a:rPr>
              <a:t>Resultate und next steps: max. 3 Folien</a:t>
            </a:r>
            <a:endParaRPr sz="2000">
              <a:solidFill>
                <a:srgbClr val="1B786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g2540cfe60ea_0_3"/>
          <p:cNvSpPr txBox="1"/>
          <p:nvPr>
            <p:ph type="title"/>
          </p:nvPr>
        </p:nvSpPr>
        <p:spPr>
          <a:xfrm>
            <a:off x="709613" y="365128"/>
            <a:ext cx="69588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/>
              <a:t>Zusammenfassung: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/>
              <a:t>Umfang der Case-Einreichung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e4d25f7943_0_69"/>
          <p:cNvSpPr txBox="1"/>
          <p:nvPr>
            <p:ph type="title"/>
          </p:nvPr>
        </p:nvSpPr>
        <p:spPr>
          <a:xfrm>
            <a:off x="709613" y="365128"/>
            <a:ext cx="69588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/>
              <a:t>Einleitung</a:t>
            </a:r>
            <a:endParaRPr/>
          </a:p>
        </p:txBody>
      </p:sp>
      <p:sp>
        <p:nvSpPr>
          <p:cNvPr id="46" name="Google Shape;46;g1e4d25f7943_0_69"/>
          <p:cNvSpPr txBox="1"/>
          <p:nvPr>
            <p:ph idx="1" type="body"/>
          </p:nvPr>
        </p:nvSpPr>
        <p:spPr>
          <a:xfrm>
            <a:off x="709625" y="1309700"/>
            <a:ext cx="8670900" cy="49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de-DE"/>
              <a:t>Sehr geschätzte Agenturkolleg:innen,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de-DE"/>
              <a:t>Wir bedanken uns sehr herzlich für eure Teilnahme am GWA MarTech Agency Award.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de-DE"/>
              <a:t>Mit diesem Dokument stellen wir euch ein Template zur Verfügung, dessen Befüllung eure Einreichung erleichtern soll. Zusammenfassung des Umfangs der Case-Einreichung: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de-DE"/>
              <a:t>Format: Powerpoint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-DE"/>
              <a:t>Anzahl der Folien insgesamt: max. 10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-DE"/>
              <a:t>Case Beschreibung: max. 3 Folien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-DE"/>
              <a:t>MarTech &amp; AdTech Stack Bild: max. 2 Folien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-DE"/>
              <a:t>Highlight Beschreibung: max. 2 Folien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-DE"/>
              <a:t>Resultate und Next steps: max. 3 Folien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de-DE"/>
              <a:t>Wendet euch mit euren Fragen jederzeit an die Projektleitung des GWA. </a:t>
            </a:r>
            <a:br>
              <a:rPr lang="de-DE"/>
            </a:br>
            <a:r>
              <a:rPr lang="de-DE"/>
              <a:t>Wir werden euch gerne soweit wie möglich unterstützen.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de-DE"/>
              <a:t>Viel Erfolg &amp; viel Spaß wünschen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de-DE"/>
              <a:t>Nina Haller, Véronique Franzen, Marc Seibert und Ilka Wassmann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51778ff847_0_1070"/>
          <p:cNvSpPr txBox="1"/>
          <p:nvPr>
            <p:ph type="title"/>
          </p:nvPr>
        </p:nvSpPr>
        <p:spPr>
          <a:xfrm>
            <a:off x="709613" y="365128"/>
            <a:ext cx="69588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/>
              <a:t>Bewertungskriterien der Jury</a:t>
            </a:r>
            <a:endParaRPr/>
          </a:p>
        </p:txBody>
      </p:sp>
      <p:sp>
        <p:nvSpPr>
          <p:cNvPr id="197" name="Google Shape;197;g251778ff847_0_1070"/>
          <p:cNvSpPr/>
          <p:nvPr/>
        </p:nvSpPr>
        <p:spPr>
          <a:xfrm rot="-5400000">
            <a:off x="5121183" y="53123"/>
            <a:ext cx="547800" cy="7971000"/>
          </a:xfrm>
          <a:prstGeom prst="roundRect">
            <a:avLst>
              <a:gd fmla="val 50000" name="adj"/>
            </a:avLst>
          </a:prstGeom>
          <a:solidFill>
            <a:srgbClr val="1B786E"/>
          </a:solidFill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251778ff847_0_1070"/>
          <p:cNvSpPr txBox="1"/>
          <p:nvPr/>
        </p:nvSpPr>
        <p:spPr>
          <a:xfrm>
            <a:off x="4639925" y="3764748"/>
            <a:ext cx="45378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-311150" lvl="0" marL="495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Char char="●"/>
            </a:pPr>
            <a:r>
              <a:rPr b="0" i="0" lang="de-DE" sz="9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Kompetenz bei der prozessualen Gestaltung und Durchführung</a:t>
            </a:r>
            <a:endParaRPr b="0" i="0" sz="9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95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Char char="●"/>
            </a:pPr>
            <a:r>
              <a:rPr b="0" i="0" lang="de-DE" sz="9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Starke Project Governance</a:t>
            </a:r>
            <a:endParaRPr b="0" i="0" sz="9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g251778ff847_0_1070"/>
          <p:cNvSpPr txBox="1"/>
          <p:nvPr/>
        </p:nvSpPr>
        <p:spPr>
          <a:xfrm>
            <a:off x="2443821" y="3764747"/>
            <a:ext cx="20175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Exzellente prozessuale Umsetzung</a:t>
            </a:r>
            <a:endParaRPr b="0" i="0" sz="1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g251778ff847_0_1070"/>
          <p:cNvSpPr/>
          <p:nvPr/>
        </p:nvSpPr>
        <p:spPr>
          <a:xfrm rot="-5400000">
            <a:off x="1301675" y="3172673"/>
            <a:ext cx="547800" cy="1731900"/>
          </a:xfrm>
          <a:prstGeom prst="roundRect">
            <a:avLst>
              <a:gd fmla="val 50000" name="adj"/>
            </a:avLst>
          </a:prstGeom>
          <a:solidFill>
            <a:srgbClr val="249C90"/>
          </a:solidFill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251778ff847_0_1070"/>
          <p:cNvSpPr/>
          <p:nvPr/>
        </p:nvSpPr>
        <p:spPr>
          <a:xfrm>
            <a:off x="765379" y="3825200"/>
            <a:ext cx="426600" cy="426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251778ff847_0_1070"/>
          <p:cNvSpPr/>
          <p:nvPr/>
        </p:nvSpPr>
        <p:spPr>
          <a:xfrm>
            <a:off x="802551" y="3862373"/>
            <a:ext cx="352500" cy="352500"/>
          </a:xfrm>
          <a:prstGeom prst="pie">
            <a:avLst>
              <a:gd fmla="val 16226349" name="adj1"/>
              <a:gd fmla="val 10795968" name="adj2"/>
            </a:avLst>
          </a:prstGeom>
          <a:solidFill>
            <a:srgbClr val="249C90"/>
          </a:solidFill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251778ff847_0_1070"/>
          <p:cNvSpPr/>
          <p:nvPr/>
        </p:nvSpPr>
        <p:spPr>
          <a:xfrm>
            <a:off x="1493759" y="3881525"/>
            <a:ext cx="8034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de-DE" sz="19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10%</a:t>
            </a:r>
            <a:endParaRPr b="0" i="0" sz="19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04" name="Google Shape;204;g251778ff847_0_1070"/>
          <p:cNvCxnSpPr/>
          <p:nvPr/>
        </p:nvCxnSpPr>
        <p:spPr>
          <a:xfrm>
            <a:off x="4703016" y="3856193"/>
            <a:ext cx="0" cy="3630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05" name="Google Shape;205;g251778ff847_0_1070"/>
          <p:cNvSpPr/>
          <p:nvPr/>
        </p:nvSpPr>
        <p:spPr>
          <a:xfrm rot="-5400000">
            <a:off x="5121183" y="-503482"/>
            <a:ext cx="547800" cy="7971000"/>
          </a:xfrm>
          <a:prstGeom prst="roundRect">
            <a:avLst>
              <a:gd fmla="val 50000" name="adj"/>
            </a:avLst>
          </a:prstGeom>
          <a:solidFill>
            <a:srgbClr val="1B786E"/>
          </a:solidFill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251778ff847_0_1070"/>
          <p:cNvSpPr txBox="1"/>
          <p:nvPr/>
        </p:nvSpPr>
        <p:spPr>
          <a:xfrm>
            <a:off x="4639925" y="3208142"/>
            <a:ext cx="45378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-311150" lvl="0" marL="495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Char char="●"/>
            </a:pPr>
            <a:r>
              <a:rPr b="0" i="0" lang="de-DE" sz="9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Hohes Maß an Zusammenarbeit (mit Kunden und ggf. Partnern)</a:t>
            </a:r>
            <a:endParaRPr b="0" i="0" sz="9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95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Char char="●"/>
            </a:pPr>
            <a:r>
              <a:rPr b="0" i="0" lang="de-DE" sz="9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Integration von Technologie und Zusammenführung von Datenquellen</a:t>
            </a:r>
            <a:endParaRPr b="0" i="0" sz="9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95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Char char="●"/>
            </a:pPr>
            <a:r>
              <a:rPr b="0" i="0" lang="de-DE" sz="9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Einreichende Agentur muss GWA-Mitglied sein; Credits bitte ausweisen</a:t>
            </a:r>
            <a:endParaRPr b="0" i="0" sz="9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g251778ff847_0_1070"/>
          <p:cNvSpPr txBox="1"/>
          <p:nvPr/>
        </p:nvSpPr>
        <p:spPr>
          <a:xfrm>
            <a:off x="2443821" y="3208142"/>
            <a:ext cx="20175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Nahtlose Zusammenarbeit</a:t>
            </a:r>
            <a:endParaRPr b="0" i="0" sz="1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g251778ff847_0_1070"/>
          <p:cNvSpPr/>
          <p:nvPr/>
        </p:nvSpPr>
        <p:spPr>
          <a:xfrm rot="-5400000">
            <a:off x="1301675" y="2616068"/>
            <a:ext cx="547800" cy="1731900"/>
          </a:xfrm>
          <a:prstGeom prst="roundRect">
            <a:avLst>
              <a:gd fmla="val 50000" name="adj"/>
            </a:avLst>
          </a:prstGeom>
          <a:solidFill>
            <a:srgbClr val="249C90"/>
          </a:solidFill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251778ff847_0_1070"/>
          <p:cNvSpPr/>
          <p:nvPr/>
        </p:nvSpPr>
        <p:spPr>
          <a:xfrm>
            <a:off x="765379" y="3268597"/>
            <a:ext cx="426600" cy="426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251778ff847_0_1070"/>
          <p:cNvSpPr/>
          <p:nvPr/>
        </p:nvSpPr>
        <p:spPr>
          <a:xfrm>
            <a:off x="802551" y="3305769"/>
            <a:ext cx="352500" cy="352500"/>
          </a:xfrm>
          <a:prstGeom prst="pie">
            <a:avLst>
              <a:gd fmla="val 16226349" name="adj1"/>
              <a:gd fmla="val 10795968" name="adj2"/>
            </a:avLst>
          </a:prstGeom>
          <a:solidFill>
            <a:srgbClr val="249C90"/>
          </a:solidFill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251778ff847_0_1070"/>
          <p:cNvSpPr/>
          <p:nvPr/>
        </p:nvSpPr>
        <p:spPr>
          <a:xfrm>
            <a:off x="1493759" y="3324920"/>
            <a:ext cx="8034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de-DE" sz="19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20%</a:t>
            </a:r>
            <a:endParaRPr b="0" i="0" sz="19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12" name="Google Shape;212;g251778ff847_0_1070"/>
          <p:cNvCxnSpPr/>
          <p:nvPr/>
        </p:nvCxnSpPr>
        <p:spPr>
          <a:xfrm>
            <a:off x="4703016" y="3299587"/>
            <a:ext cx="0" cy="3630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13" name="Google Shape;213;g251778ff847_0_1070"/>
          <p:cNvSpPr/>
          <p:nvPr/>
        </p:nvSpPr>
        <p:spPr>
          <a:xfrm rot="-5400000">
            <a:off x="5121183" y="-1060088"/>
            <a:ext cx="547800" cy="7971000"/>
          </a:xfrm>
          <a:prstGeom prst="roundRect">
            <a:avLst>
              <a:gd fmla="val 50000" name="adj"/>
            </a:avLst>
          </a:prstGeom>
          <a:solidFill>
            <a:srgbClr val="1B786E"/>
          </a:solidFill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251778ff847_0_1070"/>
          <p:cNvSpPr txBox="1"/>
          <p:nvPr/>
        </p:nvSpPr>
        <p:spPr>
          <a:xfrm>
            <a:off x="4639925" y="2651536"/>
            <a:ext cx="45378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-311150" lvl="0" marL="495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Char char="●"/>
            </a:pPr>
            <a:r>
              <a:rPr b="0" i="0" lang="de-DE" sz="9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Kundeneigene Daten aus dem Tech-Stack kamen zum Einsatz</a:t>
            </a:r>
            <a:endParaRPr b="0" i="0" sz="9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95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Char char="●"/>
            </a:pPr>
            <a:r>
              <a:rPr b="0" i="0" lang="de-DE" sz="9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Positive Auswirkung von verwendeten Daten auf Kampagnen Ergebnisse</a:t>
            </a:r>
            <a:endParaRPr b="0" i="0" sz="9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g251778ff847_0_1070"/>
          <p:cNvSpPr txBox="1"/>
          <p:nvPr/>
        </p:nvSpPr>
        <p:spPr>
          <a:xfrm>
            <a:off x="2443821" y="2651536"/>
            <a:ext cx="20175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Datengetriebene Erkenntnisse</a:t>
            </a:r>
            <a:endParaRPr b="0" i="0" sz="1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g251778ff847_0_1070"/>
          <p:cNvSpPr/>
          <p:nvPr/>
        </p:nvSpPr>
        <p:spPr>
          <a:xfrm rot="-5400000">
            <a:off x="1301675" y="2059462"/>
            <a:ext cx="547800" cy="1731900"/>
          </a:xfrm>
          <a:prstGeom prst="roundRect">
            <a:avLst>
              <a:gd fmla="val 50000" name="adj"/>
            </a:avLst>
          </a:prstGeom>
          <a:solidFill>
            <a:srgbClr val="249C90"/>
          </a:solidFill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251778ff847_0_1070"/>
          <p:cNvSpPr/>
          <p:nvPr/>
        </p:nvSpPr>
        <p:spPr>
          <a:xfrm>
            <a:off x="765379" y="2711993"/>
            <a:ext cx="426600" cy="426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251778ff847_0_1070"/>
          <p:cNvSpPr/>
          <p:nvPr/>
        </p:nvSpPr>
        <p:spPr>
          <a:xfrm>
            <a:off x="802551" y="2749166"/>
            <a:ext cx="352500" cy="352500"/>
          </a:xfrm>
          <a:prstGeom prst="pie">
            <a:avLst>
              <a:gd fmla="val 16226349" name="adj1"/>
              <a:gd fmla="val 10795968" name="adj2"/>
            </a:avLst>
          </a:prstGeom>
          <a:solidFill>
            <a:srgbClr val="249C90"/>
          </a:solidFill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251778ff847_0_1070"/>
          <p:cNvSpPr/>
          <p:nvPr/>
        </p:nvSpPr>
        <p:spPr>
          <a:xfrm>
            <a:off x="1493759" y="2768314"/>
            <a:ext cx="8034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de-DE" sz="19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10%</a:t>
            </a:r>
            <a:endParaRPr b="0" i="0" sz="19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20" name="Google Shape;220;g251778ff847_0_1070"/>
          <p:cNvCxnSpPr/>
          <p:nvPr/>
        </p:nvCxnSpPr>
        <p:spPr>
          <a:xfrm>
            <a:off x="4703016" y="2742982"/>
            <a:ext cx="0" cy="3630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21" name="Google Shape;221;g251778ff847_0_1070"/>
          <p:cNvSpPr/>
          <p:nvPr/>
        </p:nvSpPr>
        <p:spPr>
          <a:xfrm rot="-5400000">
            <a:off x="5121183" y="-1616693"/>
            <a:ext cx="547800" cy="7971000"/>
          </a:xfrm>
          <a:prstGeom prst="roundRect">
            <a:avLst>
              <a:gd fmla="val 50000" name="adj"/>
            </a:avLst>
          </a:prstGeom>
          <a:solidFill>
            <a:srgbClr val="1B786E"/>
          </a:solidFill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251778ff847_0_1070"/>
          <p:cNvSpPr txBox="1"/>
          <p:nvPr/>
        </p:nvSpPr>
        <p:spPr>
          <a:xfrm>
            <a:off x="4639925" y="2094925"/>
            <a:ext cx="48030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-311150" lvl="0" marL="495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Char char="●"/>
            </a:pPr>
            <a:r>
              <a:rPr b="0" i="0" lang="de-DE" sz="9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Zielgerichtete Integration verschiedener MarTech Komponenten </a:t>
            </a:r>
            <a:br>
              <a:rPr b="0" i="0" lang="de-DE" sz="9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de-DE" sz="9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(inklusive KI und AdTech)</a:t>
            </a:r>
            <a:endParaRPr b="0" i="0" sz="9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95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Char char="●"/>
            </a:pPr>
            <a:r>
              <a:rPr b="0" i="0" lang="de-DE" sz="9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Idealerweise  eine Komponente aus dem Kunden-Stack</a:t>
            </a:r>
            <a:endParaRPr b="0" i="0" sz="9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g251778ff847_0_1070"/>
          <p:cNvSpPr txBox="1"/>
          <p:nvPr/>
        </p:nvSpPr>
        <p:spPr>
          <a:xfrm>
            <a:off x="2443821" y="2094931"/>
            <a:ext cx="20175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Innovative Technologieintegration</a:t>
            </a:r>
            <a:endParaRPr b="0" i="0" sz="1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" name="Google Shape;224;g251778ff847_0_1070"/>
          <p:cNvSpPr/>
          <p:nvPr/>
        </p:nvSpPr>
        <p:spPr>
          <a:xfrm rot="-5400000">
            <a:off x="1301675" y="1502857"/>
            <a:ext cx="547800" cy="1731900"/>
          </a:xfrm>
          <a:prstGeom prst="roundRect">
            <a:avLst>
              <a:gd fmla="val 50000" name="adj"/>
            </a:avLst>
          </a:prstGeom>
          <a:solidFill>
            <a:srgbClr val="249C90"/>
          </a:solidFill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251778ff847_0_1070"/>
          <p:cNvSpPr/>
          <p:nvPr/>
        </p:nvSpPr>
        <p:spPr>
          <a:xfrm>
            <a:off x="765379" y="2155390"/>
            <a:ext cx="426600" cy="426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251778ff847_0_1070"/>
          <p:cNvSpPr/>
          <p:nvPr/>
        </p:nvSpPr>
        <p:spPr>
          <a:xfrm>
            <a:off x="802551" y="2192562"/>
            <a:ext cx="352500" cy="352500"/>
          </a:xfrm>
          <a:prstGeom prst="pie">
            <a:avLst>
              <a:gd fmla="val 16226349" name="adj1"/>
              <a:gd fmla="val 10795968" name="adj2"/>
            </a:avLst>
          </a:prstGeom>
          <a:solidFill>
            <a:srgbClr val="249C90"/>
          </a:solidFill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251778ff847_0_1070"/>
          <p:cNvSpPr/>
          <p:nvPr/>
        </p:nvSpPr>
        <p:spPr>
          <a:xfrm>
            <a:off x="1493759" y="2211709"/>
            <a:ext cx="8034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de-DE" sz="19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15%</a:t>
            </a:r>
            <a:endParaRPr b="0" i="0" sz="19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28" name="Google Shape;228;g251778ff847_0_1070"/>
          <p:cNvCxnSpPr/>
          <p:nvPr/>
        </p:nvCxnSpPr>
        <p:spPr>
          <a:xfrm>
            <a:off x="4703016" y="2186376"/>
            <a:ext cx="0" cy="3630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29" name="Google Shape;229;g251778ff847_0_1070"/>
          <p:cNvSpPr/>
          <p:nvPr/>
        </p:nvSpPr>
        <p:spPr>
          <a:xfrm rot="-5400000">
            <a:off x="5121183" y="-2173299"/>
            <a:ext cx="547800" cy="7971000"/>
          </a:xfrm>
          <a:prstGeom prst="roundRect">
            <a:avLst>
              <a:gd fmla="val 50000" name="adj"/>
            </a:avLst>
          </a:prstGeom>
          <a:solidFill>
            <a:srgbClr val="1B786E"/>
          </a:solidFill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251778ff847_0_1070"/>
          <p:cNvSpPr txBox="1"/>
          <p:nvPr/>
        </p:nvSpPr>
        <p:spPr>
          <a:xfrm>
            <a:off x="4639925" y="1538325"/>
            <a:ext cx="45378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-311150" lvl="0" marL="495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Char char="●"/>
            </a:pPr>
            <a:r>
              <a:rPr b="0" i="0" lang="de-DE" sz="9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Übereinstimmung zwischen Geschäftszielen und Technologie-Stack</a:t>
            </a:r>
            <a:endParaRPr b="0" i="0" sz="9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95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Char char="●"/>
            </a:pPr>
            <a:r>
              <a:rPr b="0" i="0" lang="de-DE" sz="9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Strategische Verzahnung von Data, Media und Content</a:t>
            </a:r>
            <a:endParaRPr b="0" i="0" sz="9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g251778ff847_0_1070"/>
          <p:cNvSpPr txBox="1"/>
          <p:nvPr/>
        </p:nvSpPr>
        <p:spPr>
          <a:xfrm>
            <a:off x="2443821" y="1538325"/>
            <a:ext cx="20175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Strategische Zielsetzung</a:t>
            </a:r>
            <a:endParaRPr b="0" i="0" sz="1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g251778ff847_0_1070"/>
          <p:cNvSpPr/>
          <p:nvPr/>
        </p:nvSpPr>
        <p:spPr>
          <a:xfrm rot="-5400000">
            <a:off x="1301675" y="946251"/>
            <a:ext cx="547800" cy="1731900"/>
          </a:xfrm>
          <a:prstGeom prst="roundRect">
            <a:avLst>
              <a:gd fmla="val 50000" name="adj"/>
            </a:avLst>
          </a:prstGeom>
          <a:solidFill>
            <a:srgbClr val="249C90"/>
          </a:solidFill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251778ff847_0_1070"/>
          <p:cNvSpPr/>
          <p:nvPr/>
        </p:nvSpPr>
        <p:spPr>
          <a:xfrm>
            <a:off x="765379" y="1598786"/>
            <a:ext cx="426600" cy="426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251778ff847_0_1070"/>
          <p:cNvSpPr/>
          <p:nvPr/>
        </p:nvSpPr>
        <p:spPr>
          <a:xfrm>
            <a:off x="802551" y="1635959"/>
            <a:ext cx="352500" cy="352500"/>
          </a:xfrm>
          <a:prstGeom prst="pie">
            <a:avLst>
              <a:gd fmla="val 16226349" name="adj1"/>
              <a:gd fmla="val 10795968" name="adj2"/>
            </a:avLst>
          </a:prstGeom>
          <a:solidFill>
            <a:srgbClr val="249C90"/>
          </a:solidFill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251778ff847_0_1070"/>
          <p:cNvSpPr/>
          <p:nvPr/>
        </p:nvSpPr>
        <p:spPr>
          <a:xfrm>
            <a:off x="1493759" y="1655103"/>
            <a:ext cx="8034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de-DE" sz="19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20%</a:t>
            </a:r>
            <a:endParaRPr b="0" i="0" sz="19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36" name="Google Shape;236;g251778ff847_0_1070"/>
          <p:cNvCxnSpPr/>
          <p:nvPr/>
        </p:nvCxnSpPr>
        <p:spPr>
          <a:xfrm>
            <a:off x="4703016" y="1629771"/>
            <a:ext cx="0" cy="3630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37" name="Google Shape;237;g251778ff847_0_1070"/>
          <p:cNvSpPr/>
          <p:nvPr/>
        </p:nvSpPr>
        <p:spPr>
          <a:xfrm rot="-5400000">
            <a:off x="5121183" y="1723925"/>
            <a:ext cx="547800" cy="7971000"/>
          </a:xfrm>
          <a:prstGeom prst="roundRect">
            <a:avLst>
              <a:gd fmla="val 50000" name="adj"/>
            </a:avLst>
          </a:prstGeom>
          <a:solidFill>
            <a:srgbClr val="1B786E"/>
          </a:solidFill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251778ff847_0_1070"/>
          <p:cNvSpPr txBox="1"/>
          <p:nvPr/>
        </p:nvSpPr>
        <p:spPr>
          <a:xfrm>
            <a:off x="4639925" y="5435550"/>
            <a:ext cx="45378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-311150" lvl="0" marL="495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Char char="●"/>
            </a:pPr>
            <a:r>
              <a:rPr b="1" i="0" lang="de-DE" sz="9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Wir ermutigen die einreichenden Agenturen, etwaige Nachhaltigkeitsziele und entsprechende Entscheidungen und Zielerreichungen hervorzuheben.</a:t>
            </a:r>
            <a:endParaRPr b="1" i="0" sz="9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g251778ff847_0_1070"/>
          <p:cNvSpPr txBox="1"/>
          <p:nvPr/>
        </p:nvSpPr>
        <p:spPr>
          <a:xfrm>
            <a:off x="2443821" y="5435550"/>
            <a:ext cx="20175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-DE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Nachhaltigkeit</a:t>
            </a:r>
            <a:endParaRPr b="1" i="0" sz="1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g251778ff847_0_1070"/>
          <p:cNvSpPr/>
          <p:nvPr/>
        </p:nvSpPr>
        <p:spPr>
          <a:xfrm rot="-5400000">
            <a:off x="1301675" y="4843475"/>
            <a:ext cx="547800" cy="1731900"/>
          </a:xfrm>
          <a:prstGeom prst="roundRect">
            <a:avLst>
              <a:gd fmla="val 50000" name="adj"/>
            </a:avLst>
          </a:prstGeom>
          <a:solidFill>
            <a:srgbClr val="249C90"/>
          </a:solidFill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251778ff847_0_1070"/>
          <p:cNvSpPr/>
          <p:nvPr/>
        </p:nvSpPr>
        <p:spPr>
          <a:xfrm>
            <a:off x="765379" y="5495999"/>
            <a:ext cx="426600" cy="426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251778ff847_0_1070"/>
          <p:cNvSpPr/>
          <p:nvPr/>
        </p:nvSpPr>
        <p:spPr>
          <a:xfrm>
            <a:off x="802551" y="5533171"/>
            <a:ext cx="352500" cy="352500"/>
          </a:xfrm>
          <a:prstGeom prst="pie">
            <a:avLst>
              <a:gd fmla="val 16226349" name="adj1"/>
              <a:gd fmla="val 10795968" name="adj2"/>
            </a:avLst>
          </a:prstGeom>
          <a:solidFill>
            <a:srgbClr val="249C90"/>
          </a:solidFill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251778ff847_0_1070"/>
          <p:cNvSpPr/>
          <p:nvPr/>
        </p:nvSpPr>
        <p:spPr>
          <a:xfrm>
            <a:off x="1493759" y="5552327"/>
            <a:ext cx="8034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de-DE" sz="19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+5%</a:t>
            </a:r>
            <a:endParaRPr b="1" i="0" sz="19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4" name="Google Shape;244;g251778ff847_0_1070"/>
          <p:cNvCxnSpPr/>
          <p:nvPr/>
        </p:nvCxnSpPr>
        <p:spPr>
          <a:xfrm>
            <a:off x="4703016" y="5526995"/>
            <a:ext cx="0" cy="3630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45" name="Google Shape;245;g251778ff847_0_1070"/>
          <p:cNvSpPr/>
          <p:nvPr/>
        </p:nvSpPr>
        <p:spPr>
          <a:xfrm rot="-5400000">
            <a:off x="5121183" y="1167320"/>
            <a:ext cx="547800" cy="7971000"/>
          </a:xfrm>
          <a:prstGeom prst="roundRect">
            <a:avLst>
              <a:gd fmla="val 50000" name="adj"/>
            </a:avLst>
          </a:prstGeom>
          <a:solidFill>
            <a:srgbClr val="1B786E"/>
          </a:solidFill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251778ff847_0_1070"/>
          <p:cNvSpPr txBox="1"/>
          <p:nvPr/>
        </p:nvSpPr>
        <p:spPr>
          <a:xfrm>
            <a:off x="4639925" y="4878944"/>
            <a:ext cx="45378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-311150" lvl="0" marL="495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Char char="●"/>
            </a:pPr>
            <a:r>
              <a:rPr b="0" i="0" lang="de-DE" sz="9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Vielseitigkeit und Fähigkeit, in verschiedenen Kontexten erfolgreich zu sein</a:t>
            </a:r>
            <a:endParaRPr b="0" i="0" sz="9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95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Char char="●"/>
            </a:pPr>
            <a:r>
              <a:rPr b="0" i="0" lang="de-DE" sz="9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Beitrag zur Future-Readiness</a:t>
            </a:r>
            <a:endParaRPr b="0" i="0" sz="9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g251778ff847_0_1070"/>
          <p:cNvSpPr txBox="1"/>
          <p:nvPr/>
        </p:nvSpPr>
        <p:spPr>
          <a:xfrm>
            <a:off x="2443821" y="4878944"/>
            <a:ext cx="20175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Skalierbarkeit und </a:t>
            </a:r>
            <a:br>
              <a:rPr b="0" i="0" lang="de-DE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de-DE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Weiterentwicklungspotenzial</a:t>
            </a:r>
            <a:endParaRPr b="0" i="0" sz="1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g251778ff847_0_1070"/>
          <p:cNvSpPr/>
          <p:nvPr/>
        </p:nvSpPr>
        <p:spPr>
          <a:xfrm rot="-5400000">
            <a:off x="1301675" y="4286870"/>
            <a:ext cx="547800" cy="1731900"/>
          </a:xfrm>
          <a:prstGeom prst="roundRect">
            <a:avLst>
              <a:gd fmla="val 50000" name="adj"/>
            </a:avLst>
          </a:prstGeom>
          <a:solidFill>
            <a:srgbClr val="249C90"/>
          </a:solidFill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251778ff847_0_1070"/>
          <p:cNvSpPr/>
          <p:nvPr/>
        </p:nvSpPr>
        <p:spPr>
          <a:xfrm>
            <a:off x="765379" y="4939395"/>
            <a:ext cx="426600" cy="426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251778ff847_0_1070"/>
          <p:cNvSpPr/>
          <p:nvPr/>
        </p:nvSpPr>
        <p:spPr>
          <a:xfrm>
            <a:off x="802551" y="4976568"/>
            <a:ext cx="352500" cy="352500"/>
          </a:xfrm>
          <a:prstGeom prst="pie">
            <a:avLst>
              <a:gd fmla="val 16226349" name="adj1"/>
              <a:gd fmla="val 10795968" name="adj2"/>
            </a:avLst>
          </a:prstGeom>
          <a:solidFill>
            <a:srgbClr val="249C90"/>
          </a:solidFill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251778ff847_0_1070"/>
          <p:cNvSpPr/>
          <p:nvPr/>
        </p:nvSpPr>
        <p:spPr>
          <a:xfrm>
            <a:off x="1493759" y="4995721"/>
            <a:ext cx="8034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de-DE" sz="19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15%</a:t>
            </a:r>
            <a:endParaRPr b="0" i="0" sz="19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52" name="Google Shape;252;g251778ff847_0_1070"/>
          <p:cNvCxnSpPr/>
          <p:nvPr/>
        </p:nvCxnSpPr>
        <p:spPr>
          <a:xfrm>
            <a:off x="4703016" y="4970389"/>
            <a:ext cx="0" cy="3630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53" name="Google Shape;253;g251778ff847_0_1070"/>
          <p:cNvSpPr/>
          <p:nvPr/>
        </p:nvSpPr>
        <p:spPr>
          <a:xfrm rot="-5400000">
            <a:off x="5121183" y="610714"/>
            <a:ext cx="547800" cy="7971000"/>
          </a:xfrm>
          <a:prstGeom prst="roundRect">
            <a:avLst>
              <a:gd fmla="val 50000" name="adj"/>
            </a:avLst>
          </a:prstGeom>
          <a:solidFill>
            <a:srgbClr val="1B786E"/>
          </a:solidFill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251778ff847_0_1070"/>
          <p:cNvSpPr txBox="1"/>
          <p:nvPr/>
        </p:nvSpPr>
        <p:spPr>
          <a:xfrm>
            <a:off x="4639925" y="4322339"/>
            <a:ext cx="45378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-311150" lvl="0" marL="495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Char char="●"/>
            </a:pPr>
            <a:r>
              <a:rPr b="0" i="0" lang="de-DE" sz="9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Sichtbarer Einfluss des MarTech Stacks auf den Kampagnenerfolg</a:t>
            </a:r>
            <a:endParaRPr b="0" i="0" sz="9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95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Char char="●"/>
            </a:pPr>
            <a:r>
              <a:rPr b="0" i="0" lang="de-DE" sz="9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Konkrete Resultate, quantifizierbare Metriken</a:t>
            </a:r>
            <a:endParaRPr b="0" i="0" sz="9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g251778ff847_0_1070"/>
          <p:cNvSpPr txBox="1"/>
          <p:nvPr/>
        </p:nvSpPr>
        <p:spPr>
          <a:xfrm>
            <a:off x="2443821" y="4322339"/>
            <a:ext cx="20175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Messbare Ergebnisse</a:t>
            </a:r>
            <a:endParaRPr b="0" i="0" sz="1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g251778ff847_0_1070"/>
          <p:cNvSpPr/>
          <p:nvPr/>
        </p:nvSpPr>
        <p:spPr>
          <a:xfrm rot="-5400000">
            <a:off x="1301675" y="3730264"/>
            <a:ext cx="547800" cy="1731900"/>
          </a:xfrm>
          <a:prstGeom prst="roundRect">
            <a:avLst>
              <a:gd fmla="val 50000" name="adj"/>
            </a:avLst>
          </a:prstGeom>
          <a:solidFill>
            <a:srgbClr val="249C90"/>
          </a:solidFill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251778ff847_0_1070"/>
          <p:cNvSpPr/>
          <p:nvPr/>
        </p:nvSpPr>
        <p:spPr>
          <a:xfrm>
            <a:off x="765379" y="4382792"/>
            <a:ext cx="426600" cy="426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251778ff847_0_1070"/>
          <p:cNvSpPr/>
          <p:nvPr/>
        </p:nvSpPr>
        <p:spPr>
          <a:xfrm>
            <a:off x="802551" y="4419964"/>
            <a:ext cx="352500" cy="352500"/>
          </a:xfrm>
          <a:prstGeom prst="pie">
            <a:avLst>
              <a:gd fmla="val 16226349" name="adj1"/>
              <a:gd fmla="val 10795968" name="adj2"/>
            </a:avLst>
          </a:prstGeom>
          <a:solidFill>
            <a:srgbClr val="249C90"/>
          </a:solidFill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251778ff847_0_1070"/>
          <p:cNvSpPr/>
          <p:nvPr/>
        </p:nvSpPr>
        <p:spPr>
          <a:xfrm>
            <a:off x="1493759" y="4439116"/>
            <a:ext cx="8034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de-DE" sz="19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10%</a:t>
            </a:r>
            <a:endParaRPr b="0" i="0" sz="19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60" name="Google Shape;260;g251778ff847_0_1070"/>
          <p:cNvCxnSpPr/>
          <p:nvPr/>
        </p:nvCxnSpPr>
        <p:spPr>
          <a:xfrm>
            <a:off x="4703016" y="4413784"/>
            <a:ext cx="0" cy="3630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61" name="Google Shape;261;g251778ff847_0_1070"/>
          <p:cNvSpPr txBox="1"/>
          <p:nvPr/>
        </p:nvSpPr>
        <p:spPr>
          <a:xfrm>
            <a:off x="1020875" y="1218600"/>
            <a:ext cx="1109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de-DE" sz="1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Gewichtung</a:t>
            </a:r>
            <a:endParaRPr b="0" i="1" sz="10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2" name="Google Shape;262;g251778ff847_0_1070"/>
          <p:cNvSpPr txBox="1"/>
          <p:nvPr/>
        </p:nvSpPr>
        <p:spPr>
          <a:xfrm>
            <a:off x="2638675" y="1218625"/>
            <a:ext cx="1627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de-DE" sz="1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Bewertungskriterien</a:t>
            </a:r>
            <a:endParaRPr b="0" i="1" sz="10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3" name="Google Shape;263;g251778ff847_0_1070"/>
          <p:cNvSpPr txBox="1"/>
          <p:nvPr/>
        </p:nvSpPr>
        <p:spPr>
          <a:xfrm>
            <a:off x="6094925" y="1218625"/>
            <a:ext cx="1627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de-DE" sz="1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Beschreibung</a:t>
            </a:r>
            <a:endParaRPr b="0" i="1" sz="10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4" name="Google Shape;264;g251778ff847_0_1070"/>
          <p:cNvSpPr/>
          <p:nvPr/>
        </p:nvSpPr>
        <p:spPr>
          <a:xfrm>
            <a:off x="473300" y="1538325"/>
            <a:ext cx="352500" cy="38817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16D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251778ff847_0_1070"/>
          <p:cNvSpPr txBox="1"/>
          <p:nvPr/>
        </p:nvSpPr>
        <p:spPr>
          <a:xfrm>
            <a:off x="96595" y="3317382"/>
            <a:ext cx="483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de-DE" sz="800" u="none" cap="none" strike="noStrike">
                <a:solidFill>
                  <a:srgbClr val="016D7F"/>
                </a:solidFill>
                <a:latin typeface="Roboto"/>
                <a:ea typeface="Roboto"/>
                <a:cs typeface="Roboto"/>
                <a:sym typeface="Roboto"/>
              </a:rPr>
              <a:t>100%</a:t>
            </a:r>
            <a:endParaRPr b="1" i="0" sz="800" u="none" cap="none" strike="noStrike">
              <a:solidFill>
                <a:srgbClr val="016D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6" name="Google Shape;266;g251778ff847_0_1070"/>
          <p:cNvSpPr txBox="1"/>
          <p:nvPr/>
        </p:nvSpPr>
        <p:spPr>
          <a:xfrm>
            <a:off x="96595" y="5498175"/>
            <a:ext cx="546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de-DE" sz="800" u="none" cap="none" strike="noStrike">
                <a:solidFill>
                  <a:srgbClr val="016D7F"/>
                </a:solidFill>
                <a:latin typeface="Roboto"/>
                <a:ea typeface="Roboto"/>
                <a:cs typeface="Roboto"/>
                <a:sym typeface="Roboto"/>
              </a:rPr>
              <a:t>Bonus-Punkte</a:t>
            </a:r>
            <a:endParaRPr b="1" i="0" sz="800" u="none" cap="none" strike="noStrike">
              <a:solidFill>
                <a:srgbClr val="016D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53776c0220_1_0"/>
          <p:cNvSpPr/>
          <p:nvPr/>
        </p:nvSpPr>
        <p:spPr>
          <a:xfrm>
            <a:off x="5030500" y="2407450"/>
            <a:ext cx="4255500" cy="2811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253776c0220_1_0"/>
          <p:cNvSpPr txBox="1"/>
          <p:nvPr>
            <p:ph type="title"/>
          </p:nvPr>
        </p:nvSpPr>
        <p:spPr>
          <a:xfrm>
            <a:off x="709613" y="365128"/>
            <a:ext cx="69588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/>
              <a:t>Bewertungsmatrix</a:t>
            </a:r>
            <a:endParaRPr/>
          </a:p>
        </p:txBody>
      </p:sp>
      <p:sp>
        <p:nvSpPr>
          <p:cNvPr id="274" name="Google Shape;274;g253776c0220_1_0"/>
          <p:cNvSpPr txBox="1"/>
          <p:nvPr/>
        </p:nvSpPr>
        <p:spPr>
          <a:xfrm>
            <a:off x="6871950" y="3005650"/>
            <a:ext cx="228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de-DE" sz="11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*Auszug</a:t>
            </a:r>
            <a:endParaRPr b="0" i="1" sz="11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75" name="Google Shape;275;g253776c0220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6700" y="3319024"/>
            <a:ext cx="3823098" cy="9878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</p:pic>
      <p:sp>
        <p:nvSpPr>
          <p:cNvPr id="276" name="Google Shape;276;g253776c0220_1_0"/>
          <p:cNvSpPr txBox="1"/>
          <p:nvPr/>
        </p:nvSpPr>
        <p:spPr>
          <a:xfrm>
            <a:off x="628100" y="1678725"/>
            <a:ext cx="3926700" cy="16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F68"/>
              </a:buClr>
              <a:buSzPts val="1500"/>
              <a:buFont typeface="Roboto Light"/>
              <a:buChar char="●"/>
            </a:pPr>
            <a:r>
              <a:rPr b="0" i="1" lang="de-DE" sz="15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  <a:t>Die Einreichungen werden durch die Jury mit Hilfe einer standardisierten Bewertungs-Matrix bewertet.  </a:t>
            </a:r>
            <a:br>
              <a:rPr b="0" i="1" lang="de-DE" sz="15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b="0" i="1" sz="1500" u="none" cap="none" strike="noStrike">
              <a:solidFill>
                <a:srgbClr val="224F68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F68"/>
              </a:buClr>
              <a:buSzPts val="1500"/>
              <a:buFont typeface="Roboto Light"/>
              <a:buChar char="●"/>
            </a:pPr>
            <a:r>
              <a:rPr b="0" i="1" lang="de-DE" sz="15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  <a:t>Alle Einzelkriterien erhalten nach einem Skalensystem (1 - 5) Punkte und gemäß der festgelegten Gewichtung werden Gesamtpunkte pro Einreichung vergeben und in Jury-Sitzungen besprochen.</a:t>
            </a:r>
            <a:br>
              <a:rPr b="0" i="1" lang="de-DE" sz="15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b="0" i="1" sz="1500" u="none" cap="none" strike="noStrike">
              <a:solidFill>
                <a:srgbClr val="224F68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F68"/>
              </a:buClr>
              <a:buSzPts val="1500"/>
              <a:buFont typeface="Roboto Light"/>
              <a:buChar char="●"/>
            </a:pPr>
            <a:r>
              <a:rPr b="0" i="1" lang="de-DE" sz="15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  <a:t>Jury-Mitglieder, die einer einreichenden Agentur angehören, sind in diesem konkreten Fall nicht stimmberechtigt. </a:t>
            </a:r>
            <a:br>
              <a:rPr b="0" i="1" lang="de-DE" sz="15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br>
              <a:rPr b="0" i="1" lang="de-DE" sz="15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b="0" i="1" lang="de-DE" sz="15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  <a:t>(Jury-Präsidentinnen sind generell nicht stimmberechtigt.)</a:t>
            </a:r>
            <a:endParaRPr b="0" i="1" sz="1500" u="none" cap="none" strike="noStrike">
              <a:solidFill>
                <a:srgbClr val="224F6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538dbd4dbe_0_1019"/>
          <p:cNvSpPr/>
          <p:nvPr/>
        </p:nvSpPr>
        <p:spPr>
          <a:xfrm>
            <a:off x="0" y="1515575"/>
            <a:ext cx="9906000" cy="1706400"/>
          </a:xfrm>
          <a:prstGeom prst="rect">
            <a:avLst/>
          </a:prstGeom>
          <a:solidFill>
            <a:srgbClr val="E1F3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g2538dbd4dbe_0_1019"/>
          <p:cNvSpPr txBox="1"/>
          <p:nvPr>
            <p:ph type="title"/>
          </p:nvPr>
        </p:nvSpPr>
        <p:spPr>
          <a:xfrm>
            <a:off x="709613" y="365128"/>
            <a:ext cx="69588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/>
              <a:t>Timeline 2024</a:t>
            </a:r>
            <a:endParaRPr/>
          </a:p>
        </p:txBody>
      </p:sp>
      <p:pic>
        <p:nvPicPr>
          <p:cNvPr id="284" name="Google Shape;284;g2538dbd4dbe_0_1019"/>
          <p:cNvPicPr preferRelativeResize="0"/>
          <p:nvPr/>
        </p:nvPicPr>
        <p:blipFill rotWithShape="1">
          <a:blip r:embed="rId3">
            <a:alphaModFix/>
          </a:blip>
          <a:srcRect b="19650" l="0" r="0" t="48519"/>
          <a:stretch/>
        </p:blipFill>
        <p:spPr>
          <a:xfrm>
            <a:off x="0" y="1485250"/>
            <a:ext cx="9906002" cy="17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2538dbd4dbe_0_1019"/>
          <p:cNvSpPr txBox="1"/>
          <p:nvPr/>
        </p:nvSpPr>
        <p:spPr>
          <a:xfrm>
            <a:off x="5768387" y="4637466"/>
            <a:ext cx="24414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de-DE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Bekanntgabe </a:t>
            </a:r>
            <a:br>
              <a:rPr b="0" i="0" lang="de-DE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de-DE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Finalisten</a:t>
            </a:r>
            <a:endParaRPr b="1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6" name="Google Shape;286;g2538dbd4dbe_0_1019"/>
          <p:cNvSpPr txBox="1"/>
          <p:nvPr/>
        </p:nvSpPr>
        <p:spPr>
          <a:xfrm>
            <a:off x="2335484" y="3577791"/>
            <a:ext cx="24414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de-DE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Start </a:t>
            </a:r>
            <a:br>
              <a:rPr b="1" i="0" lang="de-DE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de-DE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Einreichungen</a:t>
            </a:r>
            <a:br>
              <a:rPr b="0" i="0" lang="de-DE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endParaRPr b="1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7" name="Google Shape;287;g2538dbd4dbe_0_1019"/>
          <p:cNvSpPr txBox="1"/>
          <p:nvPr/>
        </p:nvSpPr>
        <p:spPr>
          <a:xfrm>
            <a:off x="3858629" y="3634237"/>
            <a:ext cx="24414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de-DE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Deadline </a:t>
            </a:r>
            <a:br>
              <a:rPr b="1" i="0" lang="de-DE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de-DE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Einreichungen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8" name="Google Shape;288;g2538dbd4dbe_0_1019"/>
          <p:cNvSpPr/>
          <p:nvPr/>
        </p:nvSpPr>
        <p:spPr>
          <a:xfrm>
            <a:off x="1734423" y="4520225"/>
            <a:ext cx="807900" cy="144600"/>
          </a:xfrm>
          <a:prstGeom prst="rect">
            <a:avLst/>
          </a:prstGeom>
          <a:solidFill>
            <a:srgbClr val="70C6D1"/>
          </a:solidFill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2538dbd4dbe_0_1019"/>
          <p:cNvSpPr/>
          <p:nvPr/>
        </p:nvSpPr>
        <p:spPr>
          <a:xfrm>
            <a:off x="6137673" y="4520681"/>
            <a:ext cx="1796400" cy="144600"/>
          </a:xfrm>
          <a:prstGeom prst="rect">
            <a:avLst/>
          </a:prstGeom>
          <a:solidFill>
            <a:srgbClr val="249C90"/>
          </a:solidFill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0" name="Google Shape;290;g2538dbd4dbe_0_1019"/>
          <p:cNvGrpSpPr/>
          <p:nvPr/>
        </p:nvGrpSpPr>
        <p:grpSpPr>
          <a:xfrm>
            <a:off x="7176020" y="4217546"/>
            <a:ext cx="100097" cy="446130"/>
            <a:chOff x="845575" y="2563700"/>
            <a:chExt cx="92400" cy="411825"/>
          </a:xfrm>
        </p:grpSpPr>
        <p:cxnSp>
          <p:nvCxnSpPr>
            <p:cNvPr id="291" name="Google Shape;291;g2538dbd4dbe_0_1019"/>
            <p:cNvCxnSpPr/>
            <p:nvPr/>
          </p:nvCxnSpPr>
          <p:spPr>
            <a:xfrm>
              <a:off x="891775" y="2616125"/>
              <a:ext cx="0" cy="3594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92" name="Google Shape;292;g2538dbd4dbe_0_1019"/>
            <p:cNvSpPr/>
            <p:nvPr/>
          </p:nvSpPr>
          <p:spPr>
            <a:xfrm>
              <a:off x="845575" y="2563700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3" name="Google Shape;293;g2538dbd4dbe_0_1019"/>
          <p:cNvSpPr txBox="1"/>
          <p:nvPr/>
        </p:nvSpPr>
        <p:spPr>
          <a:xfrm>
            <a:off x="6757343" y="3810202"/>
            <a:ext cx="11430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9050" lIns="99050" spcFirstLastPara="1" rIns="99050" wrap="square" tIns="990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7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de-DE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8. Oktober</a:t>
            </a:r>
            <a:endParaRPr b="1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94" name="Google Shape;294;g2538dbd4dbe_0_1019"/>
          <p:cNvGrpSpPr/>
          <p:nvPr/>
        </p:nvGrpSpPr>
        <p:grpSpPr>
          <a:xfrm rot="10800000">
            <a:off x="7309120" y="4520223"/>
            <a:ext cx="100097" cy="446130"/>
            <a:chOff x="2070100" y="2563700"/>
            <a:chExt cx="92400" cy="411825"/>
          </a:xfrm>
        </p:grpSpPr>
        <p:cxnSp>
          <p:nvCxnSpPr>
            <p:cNvPr id="295" name="Google Shape;295;g2538dbd4dbe_0_1019"/>
            <p:cNvCxnSpPr/>
            <p:nvPr/>
          </p:nvCxnSpPr>
          <p:spPr>
            <a:xfrm>
              <a:off x="2116300" y="2616125"/>
              <a:ext cx="0" cy="3594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96" name="Google Shape;296;g2538dbd4dbe_0_1019"/>
            <p:cNvSpPr/>
            <p:nvPr/>
          </p:nvSpPr>
          <p:spPr>
            <a:xfrm>
              <a:off x="2070100" y="2563700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" name="Google Shape;297;g2538dbd4dbe_0_1019"/>
          <p:cNvSpPr txBox="1"/>
          <p:nvPr/>
        </p:nvSpPr>
        <p:spPr>
          <a:xfrm>
            <a:off x="7404150" y="4770400"/>
            <a:ext cx="12426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7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de-DE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9. Oktober</a:t>
            </a:r>
            <a:endParaRPr b="1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" name="Google Shape;298;g2538dbd4dbe_0_1019"/>
          <p:cNvSpPr/>
          <p:nvPr/>
        </p:nvSpPr>
        <p:spPr>
          <a:xfrm>
            <a:off x="2540574" y="4520225"/>
            <a:ext cx="1796400" cy="144600"/>
          </a:xfrm>
          <a:prstGeom prst="rect">
            <a:avLst/>
          </a:prstGeom>
          <a:solidFill>
            <a:srgbClr val="249C90"/>
          </a:solidFill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2538dbd4dbe_0_1019"/>
          <p:cNvSpPr txBox="1"/>
          <p:nvPr/>
        </p:nvSpPr>
        <p:spPr>
          <a:xfrm>
            <a:off x="2123477" y="4667331"/>
            <a:ext cx="9438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9050" lIns="99050" spcFirstLastPara="1" rIns="99050" wrap="square" tIns="990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7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de-DE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19. Juli </a:t>
            </a:r>
            <a:endParaRPr b="1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00" name="Google Shape;300;g2538dbd4dbe_0_1019"/>
          <p:cNvGrpSpPr/>
          <p:nvPr/>
        </p:nvGrpSpPr>
        <p:grpSpPr>
          <a:xfrm>
            <a:off x="2501546" y="4217546"/>
            <a:ext cx="100097" cy="446130"/>
            <a:chOff x="845575" y="2563700"/>
            <a:chExt cx="92400" cy="411825"/>
          </a:xfrm>
        </p:grpSpPr>
        <p:cxnSp>
          <p:nvCxnSpPr>
            <p:cNvPr id="301" name="Google Shape;301;g2538dbd4dbe_0_1019"/>
            <p:cNvCxnSpPr/>
            <p:nvPr/>
          </p:nvCxnSpPr>
          <p:spPr>
            <a:xfrm>
              <a:off x="891775" y="2616125"/>
              <a:ext cx="0" cy="3594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2" name="Google Shape;302;g2538dbd4dbe_0_1019"/>
            <p:cNvSpPr/>
            <p:nvPr/>
          </p:nvSpPr>
          <p:spPr>
            <a:xfrm>
              <a:off x="845575" y="2563700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3" name="Google Shape;303;g2538dbd4dbe_0_1019"/>
          <p:cNvSpPr/>
          <p:nvPr/>
        </p:nvSpPr>
        <p:spPr>
          <a:xfrm>
            <a:off x="4336949" y="4520225"/>
            <a:ext cx="1796400" cy="144600"/>
          </a:xfrm>
          <a:prstGeom prst="rect">
            <a:avLst/>
          </a:prstGeom>
          <a:solidFill>
            <a:srgbClr val="155B54"/>
          </a:solidFill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" name="Google Shape;304;g2538dbd4dbe_0_1019"/>
          <p:cNvGrpSpPr/>
          <p:nvPr/>
        </p:nvGrpSpPr>
        <p:grpSpPr>
          <a:xfrm rot="10800000">
            <a:off x="4291575" y="4520223"/>
            <a:ext cx="100097" cy="446130"/>
            <a:chOff x="2070100" y="2563700"/>
            <a:chExt cx="92400" cy="411825"/>
          </a:xfrm>
        </p:grpSpPr>
        <p:cxnSp>
          <p:nvCxnSpPr>
            <p:cNvPr id="305" name="Google Shape;305;g2538dbd4dbe_0_1019"/>
            <p:cNvCxnSpPr/>
            <p:nvPr/>
          </p:nvCxnSpPr>
          <p:spPr>
            <a:xfrm>
              <a:off x="2116300" y="2616125"/>
              <a:ext cx="0" cy="3594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6" name="Google Shape;306;g2538dbd4dbe_0_1019"/>
            <p:cNvSpPr/>
            <p:nvPr/>
          </p:nvSpPr>
          <p:spPr>
            <a:xfrm>
              <a:off x="2070100" y="2563700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7" name="Google Shape;307;g2538dbd4dbe_0_1019"/>
          <p:cNvSpPr txBox="1"/>
          <p:nvPr/>
        </p:nvSpPr>
        <p:spPr>
          <a:xfrm>
            <a:off x="967550" y="4166250"/>
            <a:ext cx="13056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Kick-Off GWA </a:t>
            </a:r>
            <a:endParaRPr b="0" i="0" sz="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8" name="Google Shape;308;g2538dbd4dbe_0_1019"/>
          <p:cNvSpPr txBox="1"/>
          <p:nvPr/>
        </p:nvSpPr>
        <p:spPr>
          <a:xfrm>
            <a:off x="369725" y="4404400"/>
            <a:ext cx="15252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9050" lIns="99050" spcFirstLastPara="1" rIns="99050" wrap="square" tIns="990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7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de-DE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17. Juli 2024</a:t>
            </a:r>
            <a:endParaRPr b="1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" name="Google Shape;309;g2538dbd4dbe_0_1019"/>
          <p:cNvSpPr/>
          <p:nvPr/>
        </p:nvSpPr>
        <p:spPr>
          <a:xfrm rot="10800000">
            <a:off x="1701882" y="4539087"/>
            <a:ext cx="100200" cy="1002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g2538dbd4dbe_0_1019"/>
          <p:cNvSpPr/>
          <p:nvPr/>
        </p:nvSpPr>
        <p:spPr>
          <a:xfrm>
            <a:off x="2593525" y="5072125"/>
            <a:ext cx="1698000" cy="144600"/>
          </a:xfrm>
          <a:prstGeom prst="roundRect">
            <a:avLst>
              <a:gd fmla="val 16667" name="adj"/>
            </a:avLst>
          </a:prstGeom>
          <a:solidFill>
            <a:srgbClr val="C3E4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Einreichung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g2538dbd4dbe_0_1019"/>
          <p:cNvSpPr/>
          <p:nvPr/>
        </p:nvSpPr>
        <p:spPr>
          <a:xfrm>
            <a:off x="4351275" y="5073275"/>
            <a:ext cx="1796400" cy="144600"/>
          </a:xfrm>
          <a:prstGeom prst="roundRect">
            <a:avLst>
              <a:gd fmla="val 16667" name="adj"/>
            </a:avLst>
          </a:prstGeom>
          <a:solidFill>
            <a:srgbClr val="C3E4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Jurybewertung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g2538dbd4dbe_0_1019"/>
          <p:cNvSpPr/>
          <p:nvPr/>
        </p:nvSpPr>
        <p:spPr>
          <a:xfrm>
            <a:off x="6207420" y="5072113"/>
            <a:ext cx="1143000" cy="144600"/>
          </a:xfrm>
          <a:prstGeom prst="roundRect">
            <a:avLst>
              <a:gd fmla="val 16667" name="adj"/>
            </a:avLst>
          </a:prstGeom>
          <a:solidFill>
            <a:srgbClr val="C3E4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Verleihung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g2538dbd4dbe_0_1019"/>
          <p:cNvSpPr txBox="1"/>
          <p:nvPr/>
        </p:nvSpPr>
        <p:spPr>
          <a:xfrm>
            <a:off x="3876074" y="4057725"/>
            <a:ext cx="13056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7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de-DE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5. September </a:t>
            </a:r>
            <a:endParaRPr b="1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14" name="Google Shape;314;g2538dbd4dbe_0_1019"/>
          <p:cNvGrpSpPr/>
          <p:nvPr/>
        </p:nvGrpSpPr>
        <p:grpSpPr>
          <a:xfrm>
            <a:off x="6083193" y="4217546"/>
            <a:ext cx="100097" cy="446130"/>
            <a:chOff x="845575" y="2563700"/>
            <a:chExt cx="92400" cy="411825"/>
          </a:xfrm>
        </p:grpSpPr>
        <p:cxnSp>
          <p:nvCxnSpPr>
            <p:cNvPr id="315" name="Google Shape;315;g2538dbd4dbe_0_1019"/>
            <p:cNvCxnSpPr/>
            <p:nvPr/>
          </p:nvCxnSpPr>
          <p:spPr>
            <a:xfrm>
              <a:off x="891775" y="2616125"/>
              <a:ext cx="0" cy="3594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16" name="Google Shape;316;g2538dbd4dbe_0_1019"/>
            <p:cNvSpPr/>
            <p:nvPr/>
          </p:nvSpPr>
          <p:spPr>
            <a:xfrm>
              <a:off x="845575" y="2563700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g2538dbd4dbe_0_1019"/>
          <p:cNvSpPr txBox="1"/>
          <p:nvPr/>
        </p:nvSpPr>
        <p:spPr>
          <a:xfrm>
            <a:off x="5548473" y="3653076"/>
            <a:ext cx="11430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9050" lIns="99050" spcFirstLastPara="1" rIns="99050" wrap="square" tIns="990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7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de-DE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Mitte September</a:t>
            </a:r>
            <a:endParaRPr b="1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g2538dbd4dbe_0_1019"/>
          <p:cNvSpPr/>
          <p:nvPr/>
        </p:nvSpPr>
        <p:spPr>
          <a:xfrm>
            <a:off x="1725875" y="5072125"/>
            <a:ext cx="807900" cy="144600"/>
          </a:xfrm>
          <a:prstGeom prst="roundRect">
            <a:avLst>
              <a:gd fmla="val 16667" name="adj"/>
            </a:avLst>
          </a:prstGeom>
          <a:solidFill>
            <a:srgbClr val="1D7E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Q&amp;A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2538dbd4dbe_0_1019"/>
          <p:cNvSpPr txBox="1"/>
          <p:nvPr/>
        </p:nvSpPr>
        <p:spPr>
          <a:xfrm>
            <a:off x="1625684" y="5249791"/>
            <a:ext cx="24414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de-DE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Rückfragen</a:t>
            </a:r>
            <a:endParaRPr b="1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de-DE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Award Q&amp;A Runden</a:t>
            </a:r>
            <a:endParaRPr b="1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0" name="Google Shape;320;g2538dbd4dbe_0_1019"/>
          <p:cNvSpPr txBox="1"/>
          <p:nvPr/>
        </p:nvSpPr>
        <p:spPr>
          <a:xfrm>
            <a:off x="6856351" y="3190275"/>
            <a:ext cx="2767500" cy="6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de-DE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Marketing Tech Award</a:t>
            </a:r>
            <a:br>
              <a:rPr b="0" i="0" lang="de-DE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de-DE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Finale Pitch Präsentation vor der Jury durch alle FinalistInnen in </a:t>
            </a:r>
            <a:r>
              <a:rPr b="1" i="0" lang="de-DE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Berlin am 1. Tag des Martech Summit</a:t>
            </a:r>
            <a:endParaRPr b="1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1" name="Google Shape;321;g2538dbd4dbe_0_1019"/>
          <p:cNvSpPr txBox="1"/>
          <p:nvPr/>
        </p:nvSpPr>
        <p:spPr>
          <a:xfrm>
            <a:off x="7427550" y="4978775"/>
            <a:ext cx="25530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9050" lIns="99050" spcFirstLastPara="1" rIns="99050" wrap="square" tIns="9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de-DE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Martech Summit</a:t>
            </a:r>
            <a:endParaRPr b="1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de-DE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Martech Summit mit Präsentation der Finalist:innen</a:t>
            </a:r>
            <a:br>
              <a:rPr b="0" i="0" lang="de-DE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de-DE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Verleihung</a:t>
            </a:r>
            <a:r>
              <a:rPr b="0" i="0" lang="de-DE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des GWA MarTech Agency Award am </a:t>
            </a:r>
            <a:r>
              <a:rPr b="1" i="0" lang="de-DE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2. Tag des Martech Summit</a:t>
            </a:r>
            <a:br>
              <a:rPr b="0" i="0" lang="de-DE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de-DE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Networking</a:t>
            </a:r>
            <a:endParaRPr b="1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52dde201bb_0_247"/>
          <p:cNvSpPr txBox="1"/>
          <p:nvPr>
            <p:ph type="title"/>
          </p:nvPr>
        </p:nvSpPr>
        <p:spPr>
          <a:xfrm>
            <a:off x="709613" y="365128"/>
            <a:ext cx="69588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edium"/>
              <a:buNone/>
            </a:pPr>
            <a:r>
              <a:rPr lang="de-DE"/>
              <a:t>Kontakt GWA MarTech Agency Award</a:t>
            </a:r>
            <a:endParaRPr/>
          </a:p>
        </p:txBody>
      </p:sp>
      <p:sp>
        <p:nvSpPr>
          <p:cNvPr id="327" name="Google Shape;327;g252dde201bb_0_247"/>
          <p:cNvSpPr txBox="1"/>
          <p:nvPr/>
        </p:nvSpPr>
        <p:spPr>
          <a:xfrm>
            <a:off x="810243" y="3229861"/>
            <a:ext cx="1452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69999" lvl="0" marL="26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28" name="Google Shape;328;g252dde201bb_0_247"/>
          <p:cNvSpPr/>
          <p:nvPr/>
        </p:nvSpPr>
        <p:spPr>
          <a:xfrm>
            <a:off x="5017025" y="4203003"/>
            <a:ext cx="4162800" cy="2655000"/>
          </a:xfrm>
          <a:prstGeom prst="rect">
            <a:avLst/>
          </a:prstGeom>
          <a:solidFill>
            <a:srgbClr val="E1F3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g252dde201bb_0_247"/>
          <p:cNvSpPr txBox="1"/>
          <p:nvPr/>
        </p:nvSpPr>
        <p:spPr>
          <a:xfrm>
            <a:off x="5374349" y="5243098"/>
            <a:ext cx="31689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224F68"/>
                </a:solidFill>
                <a:latin typeface="Roboto Medium"/>
                <a:ea typeface="Roboto Medium"/>
                <a:cs typeface="Roboto Medium"/>
                <a:sym typeface="Roboto Medium"/>
              </a:rPr>
              <a:t>Ilka Wassmann</a:t>
            </a:r>
            <a:endParaRPr b="0" i="0" sz="1400" u="none" cap="none" strike="noStrike">
              <a:solidFill>
                <a:srgbClr val="224F68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  <a:t>Projektleiterin, GWA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24F68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  <a:t>ilka.wassmann@gwa.de</a:t>
            </a:r>
            <a:endParaRPr b="0" i="0" sz="1400" u="none" cap="none" strike="noStrike">
              <a:solidFill>
                <a:srgbClr val="224F68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  <a:t>Telefon: +49 173 345 9163</a:t>
            </a:r>
            <a:endParaRPr b="0" i="0" sz="1400" u="none" cap="none" strike="noStrike">
              <a:solidFill>
                <a:srgbClr val="224F6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330" name="Google Shape;330;g252dde201bb_0_2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3321" y="4664060"/>
            <a:ext cx="1039200" cy="1039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31" name="Google Shape;331;g252dde201bb_0_247"/>
          <p:cNvPicPr preferRelativeResize="0"/>
          <p:nvPr/>
        </p:nvPicPr>
        <p:blipFill rotWithShape="1">
          <a:blip r:embed="rId4">
            <a:alphaModFix/>
          </a:blip>
          <a:srcRect b="31245" l="18999" r="18991" t="6746"/>
          <a:stretch/>
        </p:blipFill>
        <p:spPr>
          <a:xfrm>
            <a:off x="709625" y="1425913"/>
            <a:ext cx="1541700" cy="1541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32" name="Google Shape;332;g252dde201bb_0_2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8550" y="1348700"/>
            <a:ext cx="1541700" cy="1541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33" name="Google Shape;333;g252dde201bb_0_247"/>
          <p:cNvSpPr txBox="1"/>
          <p:nvPr/>
        </p:nvSpPr>
        <p:spPr>
          <a:xfrm>
            <a:off x="3593402" y="3055750"/>
            <a:ext cx="57519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F68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224F68"/>
                </a:solidFill>
                <a:latin typeface="Roboto Medium"/>
                <a:ea typeface="Roboto Medium"/>
                <a:cs typeface="Roboto Medium"/>
                <a:sym typeface="Roboto Medium"/>
              </a:rPr>
              <a:t>Véronique Franzen</a:t>
            </a:r>
            <a:br>
              <a:rPr b="0" i="0" lang="de-DE" sz="1400" u="none" cap="none" strike="noStrike">
                <a:solidFill>
                  <a:srgbClr val="224F68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b="0" i="0" lang="de-DE" sz="14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  <a:t>Jury Vize-Präsidentin</a:t>
            </a:r>
            <a:br>
              <a:rPr b="0" i="0" lang="de-DE" sz="14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b="0" i="0" lang="de-DE" sz="14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  <a:t>Forum Tech &amp; Innovation</a:t>
            </a:r>
            <a:endParaRPr b="0" i="0" sz="1400" u="none" cap="none" strike="noStrike">
              <a:solidFill>
                <a:srgbClr val="224F6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34" name="Google Shape;334;g252dde201bb_0_247"/>
          <p:cNvSpPr txBox="1"/>
          <p:nvPr/>
        </p:nvSpPr>
        <p:spPr>
          <a:xfrm>
            <a:off x="767900" y="3015700"/>
            <a:ext cx="3047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de-DE" sz="1400" u="none" cap="none" strike="noStrike">
                <a:solidFill>
                  <a:srgbClr val="5F5F5F"/>
                </a:solidFill>
                <a:latin typeface="Roboto"/>
                <a:ea typeface="Roboto"/>
                <a:cs typeface="Roboto"/>
                <a:sym typeface="Roboto"/>
              </a:rPr>
              <a:t>Nina Haller</a:t>
            </a:r>
            <a:br>
              <a:rPr b="0" i="0" lang="de-DE" sz="1400" u="none" cap="none" strike="noStrike">
                <a:solidFill>
                  <a:srgbClr val="5F5F5F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b="0" i="0" lang="de-DE" sz="1400" u="none" cap="none" strike="noStrike">
                <a:solidFill>
                  <a:srgbClr val="5F5F5F"/>
                </a:solidFill>
                <a:latin typeface="Roboto Light"/>
                <a:ea typeface="Roboto Light"/>
                <a:cs typeface="Roboto Light"/>
                <a:sym typeface="Roboto Light"/>
              </a:rPr>
              <a:t>Jury-Präsidentin</a:t>
            </a:r>
            <a:br>
              <a:rPr b="0" i="0" lang="de-DE" sz="1400" u="none" cap="none" strike="noStrike">
                <a:solidFill>
                  <a:srgbClr val="5F5F5F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b="0" i="0" lang="de-DE" sz="1400" u="none" cap="none" strike="noStrike">
                <a:solidFill>
                  <a:srgbClr val="5F5F5F"/>
                </a:solidFill>
                <a:latin typeface="Roboto Light"/>
                <a:ea typeface="Roboto Light"/>
                <a:cs typeface="Roboto Light"/>
                <a:sym typeface="Roboto Light"/>
              </a:rPr>
              <a:t>Vorständin GWA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g252dde201bb_0_247"/>
          <p:cNvPicPr preferRelativeResize="0"/>
          <p:nvPr/>
        </p:nvPicPr>
        <p:blipFill rotWithShape="1">
          <a:blip r:embed="rId6">
            <a:alphaModFix/>
          </a:blip>
          <a:srcRect b="18087" l="0" r="0" t="2370"/>
          <a:stretch/>
        </p:blipFill>
        <p:spPr>
          <a:xfrm>
            <a:off x="6987475" y="1309700"/>
            <a:ext cx="1541700" cy="1541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36" name="Google Shape;336;g252dde201bb_0_247"/>
          <p:cNvSpPr txBox="1"/>
          <p:nvPr/>
        </p:nvSpPr>
        <p:spPr>
          <a:xfrm>
            <a:off x="7005077" y="3016750"/>
            <a:ext cx="57519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F68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224F68"/>
                </a:solidFill>
                <a:latin typeface="Roboto Medium"/>
                <a:ea typeface="Roboto Medium"/>
                <a:cs typeface="Roboto Medium"/>
                <a:sym typeface="Roboto Medium"/>
              </a:rPr>
              <a:t>Marc Seibert</a:t>
            </a:r>
            <a:br>
              <a:rPr b="0" i="0" lang="de-DE" sz="1400" u="none" cap="none" strike="noStrike">
                <a:solidFill>
                  <a:srgbClr val="224F68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b="0" i="0" lang="de-DE" sz="14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  <a:t>Jury Vize-Präsident</a:t>
            </a:r>
            <a:br>
              <a:rPr b="0" i="0" lang="de-DE" sz="14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b="0" i="0" lang="de-DE" sz="14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  <a:t>Forum Tech &amp; Innovation</a:t>
            </a:r>
            <a:endParaRPr b="0" i="0" sz="1400" u="none" cap="none" strike="noStrike">
              <a:solidFill>
                <a:srgbClr val="224F6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37" name="Google Shape;337;g252dde201bb_0_247"/>
          <p:cNvSpPr txBox="1"/>
          <p:nvPr/>
        </p:nvSpPr>
        <p:spPr>
          <a:xfrm>
            <a:off x="810250" y="4355400"/>
            <a:ext cx="37149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F68"/>
              </a:buClr>
              <a:buSzPts val="1600"/>
              <a:buFont typeface="Arial"/>
              <a:buNone/>
            </a:pPr>
            <a:r>
              <a:rPr b="0" i="1" lang="de-DE" sz="16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  <a:t>Wir stehen Ihnen bei Fragen zum </a:t>
            </a:r>
            <a:endParaRPr b="0" i="1" sz="1600" u="none" cap="none" strike="noStrike">
              <a:solidFill>
                <a:srgbClr val="224F68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F68"/>
              </a:buClr>
              <a:buSzPts val="1600"/>
              <a:buFont typeface="Arial"/>
              <a:buNone/>
            </a:pPr>
            <a:r>
              <a:rPr b="0" i="1" lang="de-DE" sz="16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  <a:t>GWA MarTech Agency Award 202</a:t>
            </a:r>
            <a:r>
              <a:rPr i="1" lang="de-DE" sz="1600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  <a:t>4</a:t>
            </a:r>
            <a:r>
              <a:rPr b="0" i="1" lang="de-DE" sz="16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b="0" i="1" sz="1600" u="none" cap="none" strike="noStrike">
              <a:solidFill>
                <a:srgbClr val="224F68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F68"/>
              </a:buClr>
              <a:buSzPts val="1600"/>
              <a:buFont typeface="Arial"/>
              <a:buNone/>
            </a:pPr>
            <a:r>
              <a:rPr b="0" i="1" lang="de-DE" sz="16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  <a:t>gerne zur Verfügung.</a:t>
            </a:r>
            <a:endParaRPr b="0" i="1" sz="1600" u="none" cap="none" strike="noStrike">
              <a:solidFill>
                <a:srgbClr val="224F68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F68"/>
              </a:buClr>
              <a:buSzPts val="1600"/>
              <a:buFont typeface="Arial"/>
              <a:buNone/>
            </a:pPr>
            <a:r>
              <a:t/>
            </a:r>
            <a:endParaRPr i="1" sz="1600">
              <a:solidFill>
                <a:srgbClr val="224F68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F68"/>
              </a:buClr>
              <a:buSzPts val="1600"/>
              <a:buFont typeface="Arial"/>
              <a:buNone/>
            </a:pPr>
            <a:r>
              <a:rPr b="1" i="1" lang="de-DE" sz="1600">
                <a:solidFill>
                  <a:srgbClr val="224F68"/>
                </a:solidFill>
                <a:latin typeface="Roboto"/>
                <a:ea typeface="Roboto"/>
                <a:cs typeface="Roboto"/>
                <a:sym typeface="Roboto"/>
              </a:rPr>
              <a:t>Einreichung bis 5. September</a:t>
            </a:r>
            <a:br>
              <a:rPr b="0" i="1" lang="de-DE" sz="16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br>
              <a:rPr b="0" i="1" lang="de-DE" sz="16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252dde201bb_0_247"/>
          <p:cNvSpPr txBox="1"/>
          <p:nvPr/>
        </p:nvSpPr>
        <p:spPr>
          <a:xfrm>
            <a:off x="810239" y="5924720"/>
            <a:ext cx="5559000" cy="372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rgbClr val="5F5F5F"/>
                </a:solidFill>
                <a:latin typeface="Roboto Light"/>
                <a:ea typeface="Roboto Light"/>
                <a:cs typeface="Roboto Light"/>
                <a:sym typeface="Roboto Light"/>
              </a:rPr>
              <a:t>Das Einreichungsformular finden Sie auf</a:t>
            </a:r>
            <a:endParaRPr sz="1000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u="sng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https://www.gwa.de/martech-award/</a:t>
            </a:r>
            <a:r>
              <a:rPr lang="de-DE" sz="1000">
                <a:solidFill>
                  <a:srgbClr val="5F5F5F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000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e4d25f7943_0_0"/>
          <p:cNvSpPr txBox="1"/>
          <p:nvPr>
            <p:ph type="ctrTitle"/>
          </p:nvPr>
        </p:nvSpPr>
        <p:spPr>
          <a:xfrm>
            <a:off x="3347839" y="3151228"/>
            <a:ext cx="55590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de-DE">
                <a:solidFill>
                  <a:schemeClr val="lt1"/>
                </a:solidFill>
              </a:rPr>
              <a:t>Template für die Case-Einreichung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3" name="Google Shape;53;g1e4d25f7943_0_0"/>
          <p:cNvSpPr txBox="1"/>
          <p:nvPr>
            <p:ph idx="1" type="subTitle"/>
          </p:nvPr>
        </p:nvSpPr>
        <p:spPr>
          <a:xfrm>
            <a:off x="3347839" y="3966645"/>
            <a:ext cx="5559000" cy="372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de-DE"/>
              <a:t>GWA MarTech Agency Award</a:t>
            </a:r>
            <a:endParaRPr/>
          </a:p>
        </p:txBody>
      </p:sp>
      <p:sp>
        <p:nvSpPr>
          <p:cNvPr id="54" name="Google Shape;54;g1e4d25f7943_0_0"/>
          <p:cNvSpPr txBox="1"/>
          <p:nvPr>
            <p:ph idx="2" type="body"/>
          </p:nvPr>
        </p:nvSpPr>
        <p:spPr>
          <a:xfrm>
            <a:off x="3347838" y="4566232"/>
            <a:ext cx="55587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de-DE"/>
              <a:t>2024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e4d25f7943_0_41"/>
          <p:cNvSpPr txBox="1"/>
          <p:nvPr/>
        </p:nvSpPr>
        <p:spPr>
          <a:xfrm>
            <a:off x="1036766" y="1130279"/>
            <a:ext cx="5735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Medium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1" name="Google Shape;61;g1e4d25f7943_0_41"/>
          <p:cNvSpPr txBox="1"/>
          <p:nvPr>
            <p:ph type="title"/>
          </p:nvPr>
        </p:nvSpPr>
        <p:spPr>
          <a:xfrm>
            <a:off x="709613" y="365128"/>
            <a:ext cx="69588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edium"/>
              <a:buNone/>
            </a:pPr>
            <a:r>
              <a:rPr lang="de-DE"/>
              <a:t>4 </a:t>
            </a:r>
            <a:r>
              <a:rPr lang="de-DE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Bausteine</a:t>
            </a:r>
            <a:r>
              <a:rPr lang="de-DE"/>
              <a:t> für die Case-Einreichung</a:t>
            </a:r>
            <a:endParaRPr/>
          </a:p>
        </p:txBody>
      </p:sp>
      <p:sp>
        <p:nvSpPr>
          <p:cNvPr id="62" name="Google Shape;62;g1e4d25f7943_0_41"/>
          <p:cNvSpPr/>
          <p:nvPr/>
        </p:nvSpPr>
        <p:spPr>
          <a:xfrm>
            <a:off x="6047252" y="1810392"/>
            <a:ext cx="1974536" cy="1395450"/>
          </a:xfrm>
          <a:custGeom>
            <a:rect b="b" l="l" r="r" t="t"/>
            <a:pathLst>
              <a:path extrusionOk="0" h="1260000" w="1824052">
                <a:moveTo>
                  <a:pt x="7070" y="559864"/>
                </a:moveTo>
                <a:lnTo>
                  <a:pt x="63532" y="629999"/>
                </a:lnTo>
                <a:lnTo>
                  <a:pt x="7070" y="700135"/>
                </a:lnTo>
                <a:cubicBezTo>
                  <a:pt x="1323" y="677347"/>
                  <a:pt x="0" y="653828"/>
                  <a:pt x="0" y="630000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3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4" y="723226"/>
                </a:lnTo>
                <a:lnTo>
                  <a:pt x="1250602" y="723226"/>
                </a:lnTo>
                <a:cubicBezTo>
                  <a:pt x="1207884" y="1027148"/>
                  <a:pt x="946135" y="1260000"/>
                  <a:pt x="630000" y="1260000"/>
                </a:cubicBezTo>
                <a:cubicBezTo>
                  <a:pt x="398160" y="1260000"/>
                  <a:pt x="195569" y="1134769"/>
                  <a:pt x="88434" y="946940"/>
                </a:cubicBezTo>
                <a:lnTo>
                  <a:pt x="224630" y="777762"/>
                </a:lnTo>
                <a:cubicBezTo>
                  <a:pt x="283669" y="944378"/>
                  <a:pt x="442988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ubicBezTo>
                  <a:pt x="442989" y="197051"/>
                  <a:pt x="283670" y="315622"/>
                  <a:pt x="224630" y="482237"/>
                </a:cubicBezTo>
                <a:lnTo>
                  <a:pt x="88435" y="313059"/>
                </a:lnTo>
                <a:cubicBezTo>
                  <a:pt x="195570" y="125231"/>
                  <a:pt x="398161" y="0"/>
                  <a:pt x="630000" y="0"/>
                </a:cubicBezTo>
                <a:close/>
              </a:path>
            </a:pathLst>
          </a:custGeom>
          <a:solidFill>
            <a:srgbClr val="F9B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rgbClr val="3884AD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3" name="Google Shape;63;g1e4d25f7943_0_41"/>
          <p:cNvSpPr/>
          <p:nvPr/>
        </p:nvSpPr>
        <p:spPr>
          <a:xfrm>
            <a:off x="4340669" y="1795690"/>
            <a:ext cx="1974536" cy="1395450"/>
          </a:xfrm>
          <a:custGeom>
            <a:rect b="b" l="l" r="r" t="t"/>
            <a:pathLst>
              <a:path extrusionOk="0" h="1260000" w="1824052">
                <a:moveTo>
                  <a:pt x="7070" y="559864"/>
                </a:moveTo>
                <a:lnTo>
                  <a:pt x="63532" y="629999"/>
                </a:lnTo>
                <a:lnTo>
                  <a:pt x="7070" y="700135"/>
                </a:lnTo>
                <a:cubicBezTo>
                  <a:pt x="1323" y="677347"/>
                  <a:pt x="0" y="653828"/>
                  <a:pt x="0" y="630000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3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4" y="723226"/>
                </a:lnTo>
                <a:lnTo>
                  <a:pt x="1250602" y="723226"/>
                </a:lnTo>
                <a:cubicBezTo>
                  <a:pt x="1207884" y="1027148"/>
                  <a:pt x="946135" y="1260000"/>
                  <a:pt x="630000" y="1260000"/>
                </a:cubicBezTo>
                <a:cubicBezTo>
                  <a:pt x="398160" y="1260000"/>
                  <a:pt x="195569" y="1134769"/>
                  <a:pt x="88434" y="946940"/>
                </a:cubicBezTo>
                <a:lnTo>
                  <a:pt x="224630" y="777762"/>
                </a:lnTo>
                <a:cubicBezTo>
                  <a:pt x="283669" y="944378"/>
                  <a:pt x="442988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ubicBezTo>
                  <a:pt x="442989" y="197051"/>
                  <a:pt x="283670" y="315622"/>
                  <a:pt x="224630" y="482237"/>
                </a:cubicBezTo>
                <a:lnTo>
                  <a:pt x="88435" y="313059"/>
                </a:lnTo>
                <a:cubicBezTo>
                  <a:pt x="195570" y="125231"/>
                  <a:pt x="398161" y="0"/>
                  <a:pt x="630000" y="0"/>
                </a:cubicBezTo>
                <a:close/>
              </a:path>
            </a:pathLst>
          </a:custGeom>
          <a:solidFill>
            <a:srgbClr val="008B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rgbClr val="3884AD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4" name="Google Shape;64;g1e4d25f7943_0_41"/>
          <p:cNvSpPr/>
          <p:nvPr/>
        </p:nvSpPr>
        <p:spPr>
          <a:xfrm>
            <a:off x="2634289" y="1785704"/>
            <a:ext cx="1974536" cy="1395450"/>
          </a:xfrm>
          <a:custGeom>
            <a:rect b="b" l="l" r="r" t="t"/>
            <a:pathLst>
              <a:path extrusionOk="0" h="1260000" w="1824052">
                <a:moveTo>
                  <a:pt x="7070" y="559865"/>
                </a:moveTo>
                <a:lnTo>
                  <a:pt x="63532" y="630000"/>
                </a:lnTo>
                <a:lnTo>
                  <a:pt x="7070" y="700135"/>
                </a:lnTo>
                <a:cubicBezTo>
                  <a:pt x="1323" y="677348"/>
                  <a:pt x="0" y="653828"/>
                  <a:pt x="0" y="630000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3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3" y="723226"/>
                </a:lnTo>
                <a:lnTo>
                  <a:pt x="1250602" y="723226"/>
                </a:lnTo>
                <a:cubicBezTo>
                  <a:pt x="1207884" y="1027148"/>
                  <a:pt x="946135" y="1260000"/>
                  <a:pt x="630000" y="1260000"/>
                </a:cubicBezTo>
                <a:cubicBezTo>
                  <a:pt x="398160" y="1260000"/>
                  <a:pt x="195569" y="1134769"/>
                  <a:pt x="88435" y="946940"/>
                </a:cubicBezTo>
                <a:lnTo>
                  <a:pt x="224630" y="777762"/>
                </a:lnTo>
                <a:cubicBezTo>
                  <a:pt x="283670" y="944378"/>
                  <a:pt x="442988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ubicBezTo>
                  <a:pt x="442988" y="197051"/>
                  <a:pt x="283670" y="315622"/>
                  <a:pt x="224630" y="482238"/>
                </a:cubicBezTo>
                <a:lnTo>
                  <a:pt x="88435" y="313060"/>
                </a:lnTo>
                <a:cubicBezTo>
                  <a:pt x="195570" y="125231"/>
                  <a:pt x="398160" y="0"/>
                  <a:pt x="630000" y="0"/>
                </a:cubicBezTo>
                <a:close/>
              </a:path>
            </a:pathLst>
          </a:custGeom>
          <a:solidFill>
            <a:srgbClr val="70C6D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rgbClr val="3884AD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5" name="Google Shape;65;g1e4d25f7943_0_41"/>
          <p:cNvSpPr/>
          <p:nvPr/>
        </p:nvSpPr>
        <p:spPr>
          <a:xfrm>
            <a:off x="935147" y="1775718"/>
            <a:ext cx="1974536" cy="1395450"/>
          </a:xfrm>
          <a:custGeom>
            <a:rect b="b" l="l" r="r" t="t"/>
            <a:pathLst>
              <a:path extrusionOk="0" h="1260000" w="1824052">
                <a:moveTo>
                  <a:pt x="630000" y="197051"/>
                </a:moveTo>
                <a:cubicBezTo>
                  <a:pt x="390889" y="197051"/>
                  <a:pt x="197051" y="390889"/>
                  <a:pt x="197051" y="630000"/>
                </a:cubicBezTo>
                <a:cubicBezTo>
                  <a:pt x="197051" y="869111"/>
                  <a:pt x="390889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2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3" y="723226"/>
                </a:lnTo>
                <a:lnTo>
                  <a:pt x="1250602" y="723226"/>
                </a:lnTo>
                <a:cubicBezTo>
                  <a:pt x="1207884" y="1027148"/>
                  <a:pt x="946134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rgbClr val="C3E4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rgbClr val="3884AD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6" name="Google Shape;66;g1e4d25f7943_0_41"/>
          <p:cNvSpPr txBox="1"/>
          <p:nvPr/>
        </p:nvSpPr>
        <p:spPr>
          <a:xfrm>
            <a:off x="1090405" y="2385761"/>
            <a:ext cx="1048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rgbClr val="C3E4E9"/>
                </a:solidFill>
                <a:latin typeface="Roboto Medium"/>
                <a:ea typeface="Roboto Medium"/>
                <a:cs typeface="Roboto Medium"/>
                <a:sym typeface="Roboto Medium"/>
              </a:rPr>
              <a:t>Case </a:t>
            </a:r>
            <a:br>
              <a:rPr b="0" i="0" lang="de-DE" sz="1000" u="none" cap="none" strike="noStrike">
                <a:solidFill>
                  <a:srgbClr val="C3E4E9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b="0" i="0" lang="de-DE" sz="1000" u="none" cap="none" strike="noStrike">
                <a:solidFill>
                  <a:srgbClr val="C3E4E9"/>
                </a:solidFill>
                <a:latin typeface="Roboto Medium"/>
                <a:ea typeface="Roboto Medium"/>
                <a:cs typeface="Roboto Medium"/>
                <a:sym typeface="Roboto Medium"/>
              </a:rPr>
              <a:t>Beschrei-</a:t>
            </a:r>
            <a:endParaRPr b="0" i="0" sz="1000" u="none" cap="none" strike="noStrike">
              <a:solidFill>
                <a:srgbClr val="C3E4E9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rgbClr val="C3E4E9"/>
                </a:solidFill>
                <a:latin typeface="Roboto Medium"/>
                <a:ea typeface="Roboto Medium"/>
                <a:cs typeface="Roboto Medium"/>
                <a:sym typeface="Roboto Medium"/>
              </a:rPr>
              <a:t>bung</a:t>
            </a:r>
            <a:endParaRPr b="0" i="0" sz="1000" u="none" cap="none" strike="noStrike">
              <a:solidFill>
                <a:srgbClr val="C3E4E9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7" name="Google Shape;67;g1e4d25f7943_0_41"/>
          <p:cNvSpPr txBox="1"/>
          <p:nvPr/>
        </p:nvSpPr>
        <p:spPr>
          <a:xfrm>
            <a:off x="2882414" y="2231861"/>
            <a:ext cx="88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rgbClr val="70C6D1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Stack </a:t>
            </a:r>
            <a:endParaRPr b="0" i="0" sz="1000" u="none" cap="none" strike="noStrike">
              <a:solidFill>
                <a:srgbClr val="70C6D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rgbClr val="70C6D1"/>
                </a:solidFill>
                <a:latin typeface="Roboto Medium"/>
                <a:ea typeface="Roboto Medium"/>
                <a:cs typeface="Roboto Medium"/>
                <a:sym typeface="Roboto Medium"/>
              </a:rPr>
              <a:t>Bild</a:t>
            </a:r>
            <a:endParaRPr b="0" i="0" sz="1000" u="none" cap="none" strike="noStrike">
              <a:solidFill>
                <a:srgbClr val="70C6D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8" name="Google Shape;68;g1e4d25f7943_0_41"/>
          <p:cNvSpPr txBox="1"/>
          <p:nvPr/>
        </p:nvSpPr>
        <p:spPr>
          <a:xfrm>
            <a:off x="4625755" y="2308811"/>
            <a:ext cx="8079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rgbClr val="008B96"/>
                </a:solidFill>
                <a:latin typeface="Roboto Medium"/>
                <a:ea typeface="Roboto Medium"/>
                <a:cs typeface="Roboto Medium"/>
                <a:sym typeface="Roboto Medium"/>
              </a:rPr>
              <a:t>Highlight</a:t>
            </a:r>
            <a:endParaRPr b="0" i="0" sz="1000" u="none" cap="none" strike="noStrike">
              <a:solidFill>
                <a:srgbClr val="008B96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rgbClr val="008B96"/>
                </a:solidFill>
                <a:latin typeface="Roboto Medium"/>
                <a:ea typeface="Roboto Medium"/>
                <a:cs typeface="Roboto Medium"/>
                <a:sym typeface="Roboto Medium"/>
              </a:rPr>
              <a:t>Beschreibung</a:t>
            </a:r>
            <a:endParaRPr b="0" i="0" sz="1000" u="none" cap="none" strike="noStrike">
              <a:solidFill>
                <a:srgbClr val="008B96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8B96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8B96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9" name="Google Shape;69;g1e4d25f7943_0_41"/>
          <p:cNvSpPr txBox="1"/>
          <p:nvPr/>
        </p:nvSpPr>
        <p:spPr>
          <a:xfrm>
            <a:off x="887924" y="3388296"/>
            <a:ext cx="1444200" cy="18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  <a:t>Die Einreichenden beschreiben den Inhalt ihres Cases, was ihn ausmacht und was die Agentur für den Werbekunden erreicht hat.</a:t>
            </a:r>
            <a:endParaRPr b="0" i="0" sz="1200" u="none" cap="none" strike="noStrike">
              <a:solidFill>
                <a:srgbClr val="224F68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de-DE" sz="1200" u="none" cap="none" strike="noStrike">
                <a:solidFill>
                  <a:srgbClr val="224F68"/>
                </a:solidFill>
                <a:latin typeface="Roboto"/>
                <a:ea typeface="Roboto"/>
                <a:cs typeface="Roboto"/>
                <a:sym typeface="Roboto"/>
              </a:rPr>
              <a:t>(Text)</a:t>
            </a:r>
            <a:endParaRPr b="1" i="0" sz="1200" u="none" cap="none" strike="noStrike">
              <a:solidFill>
                <a:srgbClr val="224F6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224F6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0" name="Google Shape;70;g1e4d25f7943_0_41"/>
          <p:cNvSpPr txBox="1"/>
          <p:nvPr/>
        </p:nvSpPr>
        <p:spPr>
          <a:xfrm>
            <a:off x="2594818" y="3388296"/>
            <a:ext cx="1444200" cy="20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  <a:t>Die Einreichenden laden ein Bild des Marketing Tech Stacks hoch, der während des Cases zum Tragen gekommen ist.</a:t>
            </a:r>
            <a:endParaRPr b="0" i="0" sz="1200" u="none" cap="none" strike="noStrike">
              <a:solidFill>
                <a:srgbClr val="224F68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de-DE" sz="1200" u="none" cap="none" strike="noStrike">
                <a:solidFill>
                  <a:srgbClr val="224F68"/>
                </a:solidFill>
                <a:latin typeface="Roboto"/>
                <a:ea typeface="Roboto"/>
                <a:cs typeface="Roboto"/>
                <a:sym typeface="Roboto"/>
              </a:rPr>
              <a:t>(Graphik und Text)</a:t>
            </a:r>
            <a:r>
              <a:rPr b="0" i="0" lang="de-DE" sz="12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224F68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224F6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1" name="Google Shape;71;g1e4d25f7943_0_41"/>
          <p:cNvSpPr txBox="1"/>
          <p:nvPr/>
        </p:nvSpPr>
        <p:spPr>
          <a:xfrm>
            <a:off x="4301712" y="3388296"/>
            <a:ext cx="1444200" cy="25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  <a:t>Die Einreichenden beschreiben ihr persönliches Highlight, auf das Sie besonders stolz sind bzw. was ihrer Meinung nach zu den absoluten Best Practices gehört und warum.</a:t>
            </a:r>
            <a:endParaRPr b="0" i="0" sz="1200" u="none" cap="none" strike="noStrike">
              <a:solidFill>
                <a:srgbClr val="224F68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de-DE" sz="1200" u="none" cap="none" strike="noStrike">
                <a:solidFill>
                  <a:srgbClr val="224F68"/>
                </a:solidFill>
                <a:latin typeface="Roboto"/>
                <a:ea typeface="Roboto"/>
                <a:cs typeface="Roboto"/>
                <a:sym typeface="Roboto"/>
              </a:rPr>
              <a:t>(Text)</a:t>
            </a:r>
            <a:r>
              <a:rPr b="0" i="0" lang="de-DE" sz="12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224F6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2" name="Google Shape;72;g1e4d25f7943_0_41"/>
          <p:cNvSpPr txBox="1"/>
          <p:nvPr/>
        </p:nvSpPr>
        <p:spPr>
          <a:xfrm>
            <a:off x="1357288" y="1782990"/>
            <a:ext cx="518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de-DE" sz="14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g1e4d25f7943_0_41"/>
          <p:cNvSpPr txBox="1"/>
          <p:nvPr/>
        </p:nvSpPr>
        <p:spPr>
          <a:xfrm>
            <a:off x="3065251" y="1782990"/>
            <a:ext cx="518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de-DE" sz="14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1e4d25f7943_0_41"/>
          <p:cNvSpPr txBox="1"/>
          <p:nvPr/>
        </p:nvSpPr>
        <p:spPr>
          <a:xfrm>
            <a:off x="4772325" y="1807677"/>
            <a:ext cx="518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de-DE" sz="14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g1e4d25f7943_0_41"/>
          <p:cNvSpPr txBox="1"/>
          <p:nvPr/>
        </p:nvSpPr>
        <p:spPr>
          <a:xfrm>
            <a:off x="6472959" y="1805510"/>
            <a:ext cx="518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de-DE" sz="14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g1e4d25f7943_0_41"/>
          <p:cNvSpPr txBox="1"/>
          <p:nvPr/>
        </p:nvSpPr>
        <p:spPr>
          <a:xfrm>
            <a:off x="6008596" y="3388300"/>
            <a:ext cx="1571100" cy="25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  <a:t>Die Einreichenden beschreiben die Skalierbarkeit und das Weiterentwicklungs-</a:t>
            </a:r>
            <a:br>
              <a:rPr b="0" i="0" lang="de-DE" sz="12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b="0" i="0" lang="de-DE" sz="12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  <a:t>potenzial. Idealerweise trägt der eingereichte Case zur “Future-Readiness” des Werbekunden bei.</a:t>
            </a:r>
            <a:endParaRPr b="0" i="0" sz="1200" u="none" cap="none" strike="noStrike">
              <a:solidFill>
                <a:srgbClr val="224F68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de-DE" sz="1200" u="none" cap="none" strike="noStrike">
                <a:solidFill>
                  <a:srgbClr val="224F68"/>
                </a:solidFill>
                <a:latin typeface="Roboto"/>
                <a:ea typeface="Roboto"/>
                <a:cs typeface="Roboto"/>
                <a:sym typeface="Roboto"/>
              </a:rPr>
              <a:t>(Text und ggf. Graphik)</a:t>
            </a:r>
            <a:endParaRPr b="1" i="0" sz="1200" u="none" cap="none" strike="noStrike">
              <a:solidFill>
                <a:srgbClr val="224F6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224F6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7" name="Google Shape;77;g1e4d25f7943_0_41"/>
          <p:cNvSpPr txBox="1"/>
          <p:nvPr/>
        </p:nvSpPr>
        <p:spPr>
          <a:xfrm>
            <a:off x="6138275" y="2308811"/>
            <a:ext cx="1184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rgbClr val="F9B200"/>
                </a:solidFill>
                <a:latin typeface="Roboto Medium"/>
                <a:ea typeface="Roboto Medium"/>
                <a:cs typeface="Roboto Medium"/>
                <a:sym typeface="Roboto Medium"/>
              </a:rPr>
              <a:t>Resultate &amp; </a:t>
            </a:r>
            <a:endParaRPr b="0" i="0" sz="1000" u="none" cap="none" strike="noStrike">
              <a:solidFill>
                <a:srgbClr val="F9B2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rgbClr val="F9B200"/>
                </a:solidFill>
                <a:latin typeface="Roboto Medium"/>
                <a:ea typeface="Roboto Medium"/>
                <a:cs typeface="Roboto Medium"/>
                <a:sym typeface="Roboto Medium"/>
              </a:rPr>
              <a:t>Next Steps</a:t>
            </a:r>
            <a:endParaRPr b="0" i="0" sz="1000" u="none" cap="none" strike="noStrike">
              <a:solidFill>
                <a:srgbClr val="F9B2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9B2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9B2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78" name="Google Shape;78;g1e4d25f7943_0_41"/>
          <p:cNvPicPr preferRelativeResize="0"/>
          <p:nvPr/>
        </p:nvPicPr>
        <p:blipFill rotWithShape="1">
          <a:blip r:embed="rId3">
            <a:alphaModFix amt="79000"/>
          </a:blip>
          <a:srcRect b="0" l="0" r="0" t="0"/>
          <a:stretch/>
        </p:blipFill>
        <p:spPr>
          <a:xfrm>
            <a:off x="8021810" y="2070700"/>
            <a:ext cx="807900" cy="8079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1e4d25f7943_0_41"/>
          <p:cNvSpPr txBox="1"/>
          <p:nvPr/>
        </p:nvSpPr>
        <p:spPr>
          <a:xfrm>
            <a:off x="7777425" y="3388300"/>
            <a:ext cx="1184100" cy="8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de-DE" sz="1200" u="none" cap="none" strike="noStrike">
                <a:solidFill>
                  <a:srgbClr val="224F68"/>
                </a:solidFill>
                <a:latin typeface="Roboto"/>
                <a:ea typeface="Roboto"/>
                <a:cs typeface="Roboto"/>
                <a:sym typeface="Roboto"/>
              </a:rPr>
              <a:t>Upload</a:t>
            </a:r>
            <a:r>
              <a:rPr b="0" i="0" lang="de-DE" sz="12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  <a:t> der finalen Case Einreichung</a:t>
            </a:r>
            <a:endParaRPr b="1" i="0" sz="1200" u="none" cap="none" strike="noStrike">
              <a:solidFill>
                <a:srgbClr val="224F6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224F6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e4d25f7943_0_34"/>
          <p:cNvSpPr txBox="1"/>
          <p:nvPr/>
        </p:nvSpPr>
        <p:spPr>
          <a:xfrm>
            <a:off x="3219450" y="1309688"/>
            <a:ext cx="6161100" cy="49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81099" lvl="0" marL="269999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de-DE" sz="1400" u="none" cap="none" strike="noStrike">
                <a:solidFill>
                  <a:srgbClr val="5F5F5F"/>
                </a:solidFill>
                <a:latin typeface="Roboto"/>
                <a:ea typeface="Roboto"/>
                <a:cs typeface="Roboto"/>
                <a:sym typeface="Roboto"/>
              </a:rPr>
              <a:t>Folgende Fragen können Sie als Hilfestellung nehmen:</a:t>
            </a:r>
            <a:br>
              <a:rPr b="1" i="0" lang="de-DE" sz="1400" u="none" cap="none" strike="noStrike">
                <a:solidFill>
                  <a:srgbClr val="5F5F5F"/>
                </a:solidFill>
                <a:latin typeface="Roboto"/>
                <a:ea typeface="Roboto"/>
                <a:cs typeface="Roboto"/>
                <a:sym typeface="Roboto"/>
              </a:rPr>
            </a:br>
            <a:endParaRPr b="1" i="0" sz="1400" u="none" cap="none" strike="noStrike">
              <a:solidFill>
                <a:srgbClr val="5F5F5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800"/>
              <a:buFont typeface="Arial"/>
              <a:buChar char="•"/>
            </a:pPr>
            <a:r>
              <a:rPr b="0" i="0" lang="de-DE" sz="1400" u="none" cap="none" strike="noStrike">
                <a:solidFill>
                  <a:srgbClr val="5F5F5F"/>
                </a:solidFill>
                <a:latin typeface="Roboto Light"/>
                <a:ea typeface="Roboto Light"/>
                <a:cs typeface="Roboto Light"/>
                <a:sym typeface="Roboto Light"/>
              </a:rPr>
              <a:t>Was ist die strategische Zielsetzung des Cases? </a:t>
            </a:r>
            <a:endParaRPr b="0" i="0" sz="1400" u="none" cap="none" strike="noStrike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800"/>
              <a:buFont typeface="Arial"/>
              <a:buChar char="•"/>
            </a:pPr>
            <a:r>
              <a:rPr b="0" i="0" lang="de-DE" sz="1400" u="none" cap="none" strike="noStrike">
                <a:solidFill>
                  <a:srgbClr val="5F5F5F"/>
                </a:solidFill>
                <a:latin typeface="Roboto Light"/>
                <a:ea typeface="Roboto Light"/>
                <a:cs typeface="Roboto Light"/>
                <a:sym typeface="Roboto Light"/>
              </a:rPr>
              <a:t>Gibt es eine Übereinstimmung zwischen den Geschäftszielen der Kunden und dem eingesetzten Technologie-Stack?</a:t>
            </a:r>
            <a:endParaRPr b="0" i="0" sz="1400" u="none" cap="none" strike="noStrike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800"/>
              <a:buFont typeface="Arial"/>
              <a:buChar char="•"/>
            </a:pPr>
            <a:r>
              <a:rPr b="0" i="0" lang="de-DE" sz="1400" u="none" cap="none" strike="noStrike">
                <a:solidFill>
                  <a:srgbClr val="5F5F5F"/>
                </a:solidFill>
                <a:latin typeface="Roboto Light"/>
                <a:ea typeface="Roboto Light"/>
                <a:cs typeface="Roboto Light"/>
                <a:sym typeface="Roboto Light"/>
              </a:rPr>
              <a:t>Was ist die Kampagnenstrategie?</a:t>
            </a:r>
            <a:endParaRPr b="0" i="0" sz="1400" u="none" cap="none" strike="noStrike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800"/>
              <a:buFont typeface="Arial"/>
              <a:buChar char="•"/>
            </a:pPr>
            <a:r>
              <a:rPr b="0" i="0" lang="de-DE" sz="1400" u="none" cap="none" strike="noStrike">
                <a:solidFill>
                  <a:srgbClr val="5F5F5F"/>
                </a:solidFill>
                <a:latin typeface="Roboto Light"/>
                <a:ea typeface="Roboto Light"/>
                <a:cs typeface="Roboto Light"/>
                <a:sym typeface="Roboto Light"/>
              </a:rPr>
              <a:t>Werden Data, Media und Content strategisch miteinander verzahnt und was ist der Erfolgsbeitrag? </a:t>
            </a:r>
            <a:endParaRPr b="0" i="0" sz="1400" u="none" cap="none" strike="noStrike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800"/>
              <a:buFont typeface="Arial"/>
              <a:buChar char="•"/>
            </a:pPr>
            <a:r>
              <a:rPr b="0" i="0" lang="de-DE" sz="1400" u="none" cap="none" strike="noStrike">
                <a:solidFill>
                  <a:srgbClr val="5F5F5F"/>
                </a:solidFill>
                <a:latin typeface="Roboto Light"/>
                <a:ea typeface="Roboto Light"/>
                <a:cs typeface="Roboto Light"/>
                <a:sym typeface="Roboto Light"/>
              </a:rPr>
              <a:t>Wofür nutzen Sie welchen Baustein? </a:t>
            </a:r>
            <a:endParaRPr b="0" i="0" sz="1400" u="none" cap="none" strike="noStrike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800"/>
              <a:buFont typeface="Arial"/>
              <a:buChar char="•"/>
            </a:pPr>
            <a:r>
              <a:rPr b="0" i="0" lang="de-DE" sz="1400" u="none" cap="none" strike="noStrike">
                <a:solidFill>
                  <a:srgbClr val="5F5F5F"/>
                </a:solidFill>
                <a:latin typeface="Roboto Light"/>
                <a:ea typeface="Roboto Light"/>
                <a:cs typeface="Roboto Light"/>
                <a:sym typeface="Roboto Light"/>
              </a:rPr>
              <a:t>Welche Herausforderungen hatten Sie bei der Implementierung inkl. Change-Themen und wie haben Sie diese gemeistert?</a:t>
            </a:r>
            <a:endParaRPr b="0" i="0" sz="1400" u="none" cap="none" strike="noStrike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800"/>
              <a:buFont typeface="Arial"/>
              <a:buChar char="•"/>
            </a:pPr>
            <a:r>
              <a:rPr b="0" i="0" lang="de-DE" sz="1400" u="none" cap="none" strike="noStrike">
                <a:solidFill>
                  <a:srgbClr val="5F5F5F"/>
                </a:solidFill>
                <a:latin typeface="Roboto Light"/>
                <a:ea typeface="Roboto Light"/>
                <a:cs typeface="Roboto Light"/>
                <a:sym typeface="Roboto Light"/>
              </a:rPr>
              <a:t>Wie haben Sie mit dem Kunden und anderen Partnern (Beratungen, Agenturen, Freelancern, usw.) erfolgreich zusammengearbeitet? Bitte Credits ausweisen.</a:t>
            </a:r>
            <a:endParaRPr b="0" i="0" sz="1400" u="none" cap="none" strike="noStrike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800"/>
              <a:buFont typeface="Arial"/>
              <a:buChar char="•"/>
            </a:pPr>
            <a:r>
              <a:rPr b="0" i="0" lang="de-DE" sz="1400" u="none" cap="none" strike="noStrike">
                <a:solidFill>
                  <a:srgbClr val="5F5F5F"/>
                </a:solidFill>
                <a:latin typeface="Roboto Light"/>
                <a:ea typeface="Roboto Light"/>
                <a:cs typeface="Roboto Light"/>
                <a:sym typeface="Roboto Light"/>
              </a:rPr>
              <a:t>Wie sind Sie den Bereich Project Governance angegangen? Welche erfolgreichen Prozesse wurden genutzt oder implementiert?</a:t>
            </a:r>
            <a:endParaRPr b="0" i="0" sz="1400" u="none" cap="none" strike="noStrike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800"/>
              <a:buFont typeface="Arial"/>
              <a:buChar char="•"/>
            </a:pPr>
            <a:r>
              <a:rPr b="0" i="0" lang="de-DE" sz="1400" u="none" cap="none" strike="noStrike">
                <a:solidFill>
                  <a:srgbClr val="5F5F5F"/>
                </a:solidFill>
                <a:latin typeface="Roboto Light"/>
                <a:ea typeface="Roboto Light"/>
                <a:cs typeface="Roboto Light"/>
                <a:sym typeface="Roboto Light"/>
              </a:rPr>
              <a:t>Welches Problem hat der Einsatz des Tech Stacks im Sinne von „vorher/nachher“ gelöst?</a:t>
            </a:r>
            <a:endParaRPr b="0" i="0" sz="1400" u="none" cap="none" strike="noStrike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800"/>
              <a:buFont typeface="Arial"/>
              <a:buChar char="•"/>
            </a:pPr>
            <a:r>
              <a:rPr b="0" i="0" lang="de-DE" sz="1400" u="none" cap="none" strike="noStrike">
                <a:solidFill>
                  <a:srgbClr val="5F5F5F"/>
                </a:solidFill>
                <a:latin typeface="Roboto Light"/>
                <a:ea typeface="Roboto Light"/>
                <a:cs typeface="Roboto Light"/>
                <a:sym typeface="Roboto Light"/>
              </a:rPr>
              <a:t>Wir ermutigen die einreichenden Agenturen, etwaige Nachhaltigkeitsziele und entsprechende Entscheidungen und Zielerreichungen hervorzuheben.</a:t>
            </a:r>
            <a:endParaRPr b="0" i="0" sz="1400" u="none" cap="none" strike="noStrike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de-DE" sz="1400" u="none" cap="none" strike="noStrike">
                <a:solidFill>
                  <a:srgbClr val="5F5F5F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b="0" i="0" sz="1400" u="none" cap="none" strike="noStrike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de-DE" sz="1400" u="none" cap="none" strike="noStrike">
                <a:solidFill>
                  <a:srgbClr val="5F5F5F"/>
                </a:solidFill>
                <a:latin typeface="Roboto"/>
                <a:ea typeface="Roboto"/>
                <a:cs typeface="Roboto"/>
                <a:sym typeface="Roboto"/>
              </a:rPr>
              <a:t>Format:</a:t>
            </a:r>
            <a:endParaRPr b="1" i="0" sz="1400" u="none" cap="none" strike="noStrike">
              <a:solidFill>
                <a:srgbClr val="5F5F5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800"/>
              <a:buFont typeface="Arial"/>
              <a:buChar char="•"/>
            </a:pPr>
            <a:r>
              <a:rPr b="0" i="0" lang="de-DE" sz="1400" u="none" cap="none" strike="noStrike">
                <a:solidFill>
                  <a:srgbClr val="5F5F5F"/>
                </a:solidFill>
                <a:latin typeface="Roboto Light"/>
                <a:ea typeface="Roboto Light"/>
                <a:cs typeface="Roboto Light"/>
                <a:sym typeface="Roboto Light"/>
              </a:rPr>
              <a:t>Max. 3 Powerpoint Folien</a:t>
            </a:r>
            <a:endParaRPr b="0" i="0" sz="1400" u="none" cap="none" strike="noStrike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800"/>
              <a:buFont typeface="Arial"/>
              <a:buChar char="•"/>
            </a:pPr>
            <a:r>
              <a:rPr b="0" i="0" lang="de-DE" sz="1400" u="none" cap="none" strike="noStrike">
                <a:solidFill>
                  <a:srgbClr val="5F5F5F"/>
                </a:solidFill>
                <a:latin typeface="Roboto Light"/>
                <a:ea typeface="Roboto Light"/>
                <a:cs typeface="Roboto Light"/>
                <a:sym typeface="Roboto Light"/>
              </a:rPr>
              <a:t>Primär Text (begleitende Illustrationen erlaubt)</a:t>
            </a:r>
            <a:endParaRPr b="0" i="0" sz="1400" u="none" cap="none" strike="noStrike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181099" lvl="0" marL="269999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5" name="Google Shape;85;g1e4d25f7943_0_34"/>
          <p:cNvSpPr txBox="1"/>
          <p:nvPr/>
        </p:nvSpPr>
        <p:spPr>
          <a:xfrm>
            <a:off x="709613" y="365128"/>
            <a:ext cx="69588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de-DE" sz="2000" u="none" cap="none" strike="noStrike">
                <a:solidFill>
                  <a:srgbClr val="C3E4E9"/>
                </a:solidFill>
                <a:latin typeface="Roboto Medium"/>
                <a:ea typeface="Roboto Medium"/>
                <a:cs typeface="Roboto Medium"/>
                <a:sym typeface="Roboto Medium"/>
              </a:rPr>
              <a:t>Case Beschreibung</a:t>
            </a:r>
            <a:endParaRPr b="0" i="0" sz="2000" u="none" cap="none" strike="noStrike">
              <a:solidFill>
                <a:srgbClr val="C3E4E9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6" name="Google Shape;86;g1e4d25f7943_0_34"/>
          <p:cNvSpPr/>
          <p:nvPr/>
        </p:nvSpPr>
        <p:spPr>
          <a:xfrm>
            <a:off x="61758" y="310802"/>
            <a:ext cx="597377" cy="425250"/>
          </a:xfrm>
          <a:custGeom>
            <a:rect b="b" l="l" r="r" t="t"/>
            <a:pathLst>
              <a:path extrusionOk="0" h="1260000" w="1824052">
                <a:moveTo>
                  <a:pt x="630000" y="197051"/>
                </a:moveTo>
                <a:cubicBezTo>
                  <a:pt x="390889" y="197051"/>
                  <a:pt x="197051" y="390889"/>
                  <a:pt x="197051" y="630000"/>
                </a:cubicBezTo>
                <a:cubicBezTo>
                  <a:pt x="197051" y="869111"/>
                  <a:pt x="390889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2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3" y="723226"/>
                </a:lnTo>
                <a:lnTo>
                  <a:pt x="1250602" y="723226"/>
                </a:lnTo>
                <a:cubicBezTo>
                  <a:pt x="1207884" y="1027148"/>
                  <a:pt x="946134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rgbClr val="C3E4E9"/>
          </a:solidFill>
          <a:ln>
            <a:noFill/>
          </a:ln>
        </p:spPr>
        <p:txBody>
          <a:bodyPr anchorCtr="0" anchor="ctr" bIns="45700" lIns="0" spcFirstLastPara="1" rIns="198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C3E4E9"/>
                </a:solidFill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 b="0" i="0" sz="1400" u="none" cap="none" strike="noStrike">
              <a:solidFill>
                <a:srgbClr val="C3E4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1e4d25f7943_0_34"/>
          <p:cNvSpPr/>
          <p:nvPr/>
        </p:nvSpPr>
        <p:spPr>
          <a:xfrm>
            <a:off x="-1" y="1309688"/>
            <a:ext cx="2857500" cy="5548200"/>
          </a:xfrm>
          <a:prstGeom prst="rect">
            <a:avLst/>
          </a:prstGeom>
          <a:solidFill>
            <a:srgbClr val="C3E4E9"/>
          </a:solidFill>
          <a:ln>
            <a:noFill/>
          </a:ln>
        </p:spPr>
        <p:txBody>
          <a:bodyPr anchorCtr="0" anchor="ctr" bIns="45700" lIns="108000" spcFirstLastPara="1" rIns="108000" wrap="square" tIns="1080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0" i="0" lang="de-DE" sz="14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  <a:t>Bitte beschreiben Sie Ihren Case  auf maximal 3 Powerpoint Folien. </a:t>
            </a:r>
            <a:r>
              <a:rPr b="0" i="0" lang="de-DE" sz="14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Teilen</a:t>
            </a:r>
            <a:r>
              <a:rPr b="0" i="0" lang="de-DE" sz="14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  <a:t> Sie mit, wie Sie Ihrem Kunden helfen und welche Herausforderungen Sie lösen konnten. </a:t>
            </a:r>
            <a:endParaRPr b="0" i="0" sz="1400" u="none" cap="none" strike="noStrike">
              <a:solidFill>
                <a:srgbClr val="224F68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de-DE" sz="14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  <a:t>Bitte benennen Sie auch entsprechende KPIs.</a:t>
            </a:r>
            <a:endParaRPr b="0" i="0" sz="14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e4d25f7943_0_22"/>
          <p:cNvSpPr txBox="1"/>
          <p:nvPr>
            <p:ph idx="1" type="body"/>
          </p:nvPr>
        </p:nvSpPr>
        <p:spPr>
          <a:xfrm>
            <a:off x="659125" y="1309700"/>
            <a:ext cx="8721300" cy="49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93" name="Google Shape;93;g1e4d25f7943_0_22"/>
          <p:cNvSpPr txBox="1"/>
          <p:nvPr/>
        </p:nvSpPr>
        <p:spPr>
          <a:xfrm>
            <a:off x="709613" y="365128"/>
            <a:ext cx="69588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de-DE" sz="2000" u="none" cap="none" strike="noStrike">
                <a:solidFill>
                  <a:srgbClr val="C3E4E9"/>
                </a:solidFill>
                <a:latin typeface="Roboto Medium"/>
                <a:ea typeface="Roboto Medium"/>
                <a:cs typeface="Roboto Medium"/>
                <a:sym typeface="Roboto Medium"/>
              </a:rPr>
              <a:t>Case Beschreibung</a:t>
            </a:r>
            <a:endParaRPr b="0" i="0" sz="2000" u="none" cap="none" strike="noStrike">
              <a:solidFill>
                <a:srgbClr val="C3E4E9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4" name="Google Shape;94;g1e4d25f7943_0_22"/>
          <p:cNvSpPr/>
          <p:nvPr/>
        </p:nvSpPr>
        <p:spPr>
          <a:xfrm>
            <a:off x="61758" y="310802"/>
            <a:ext cx="597377" cy="425250"/>
          </a:xfrm>
          <a:custGeom>
            <a:rect b="b" l="l" r="r" t="t"/>
            <a:pathLst>
              <a:path extrusionOk="0" h="1260000" w="1824052">
                <a:moveTo>
                  <a:pt x="630000" y="197051"/>
                </a:moveTo>
                <a:cubicBezTo>
                  <a:pt x="390889" y="197051"/>
                  <a:pt x="197051" y="390889"/>
                  <a:pt x="197051" y="630000"/>
                </a:cubicBezTo>
                <a:cubicBezTo>
                  <a:pt x="197051" y="869111"/>
                  <a:pt x="390889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2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3" y="723226"/>
                </a:lnTo>
                <a:lnTo>
                  <a:pt x="1250602" y="723226"/>
                </a:lnTo>
                <a:cubicBezTo>
                  <a:pt x="1207884" y="1027148"/>
                  <a:pt x="946134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rgbClr val="C3E4E9"/>
          </a:solidFill>
          <a:ln>
            <a:noFill/>
          </a:ln>
        </p:spPr>
        <p:txBody>
          <a:bodyPr anchorCtr="0" anchor="ctr" bIns="45700" lIns="0" spcFirstLastPara="1" rIns="198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C3E4E9"/>
                </a:solidFill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 b="0" i="0" sz="1400" u="none" cap="none" strike="noStrike">
              <a:solidFill>
                <a:srgbClr val="C3E4E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e4d25f7943_0_28"/>
          <p:cNvSpPr txBox="1"/>
          <p:nvPr>
            <p:ph idx="1" type="body"/>
          </p:nvPr>
        </p:nvSpPr>
        <p:spPr>
          <a:xfrm>
            <a:off x="659125" y="1309700"/>
            <a:ext cx="8721300" cy="49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0" name="Google Shape;100;g1e4d25f7943_0_28"/>
          <p:cNvSpPr txBox="1"/>
          <p:nvPr/>
        </p:nvSpPr>
        <p:spPr>
          <a:xfrm>
            <a:off x="709613" y="365128"/>
            <a:ext cx="69588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de-DE" sz="2000" u="none" cap="none" strike="noStrike">
                <a:solidFill>
                  <a:srgbClr val="C3E4E9"/>
                </a:solidFill>
                <a:latin typeface="Roboto Medium"/>
                <a:ea typeface="Roboto Medium"/>
                <a:cs typeface="Roboto Medium"/>
                <a:sym typeface="Roboto Medium"/>
              </a:rPr>
              <a:t>Case Beschreibung</a:t>
            </a:r>
            <a:endParaRPr b="0" i="0" sz="2000" u="none" cap="none" strike="noStrike">
              <a:solidFill>
                <a:srgbClr val="C3E4E9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1" name="Google Shape;101;g1e4d25f7943_0_28"/>
          <p:cNvSpPr/>
          <p:nvPr/>
        </p:nvSpPr>
        <p:spPr>
          <a:xfrm>
            <a:off x="61758" y="310802"/>
            <a:ext cx="597377" cy="425250"/>
          </a:xfrm>
          <a:custGeom>
            <a:rect b="b" l="l" r="r" t="t"/>
            <a:pathLst>
              <a:path extrusionOk="0" h="1260000" w="1824052">
                <a:moveTo>
                  <a:pt x="630000" y="197051"/>
                </a:moveTo>
                <a:cubicBezTo>
                  <a:pt x="390889" y="197051"/>
                  <a:pt x="197051" y="390889"/>
                  <a:pt x="197051" y="630000"/>
                </a:cubicBezTo>
                <a:cubicBezTo>
                  <a:pt x="197051" y="869111"/>
                  <a:pt x="390889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2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3" y="723226"/>
                </a:lnTo>
                <a:lnTo>
                  <a:pt x="1250602" y="723226"/>
                </a:lnTo>
                <a:cubicBezTo>
                  <a:pt x="1207884" y="1027148"/>
                  <a:pt x="946134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rgbClr val="C3E4E9"/>
          </a:solidFill>
          <a:ln>
            <a:noFill/>
          </a:ln>
        </p:spPr>
        <p:txBody>
          <a:bodyPr anchorCtr="0" anchor="ctr" bIns="45700" lIns="0" spcFirstLastPara="1" rIns="198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C3E4E9"/>
                </a:solidFill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 b="0" i="0" sz="1400" u="none" cap="none" strike="noStrike">
              <a:solidFill>
                <a:srgbClr val="C3E4E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e4d25f7943_0_142"/>
          <p:cNvSpPr txBox="1"/>
          <p:nvPr>
            <p:ph idx="1" type="body"/>
          </p:nvPr>
        </p:nvSpPr>
        <p:spPr>
          <a:xfrm>
            <a:off x="659125" y="1309700"/>
            <a:ext cx="8721300" cy="49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7" name="Google Shape;107;g1e4d25f7943_0_142"/>
          <p:cNvSpPr txBox="1"/>
          <p:nvPr/>
        </p:nvSpPr>
        <p:spPr>
          <a:xfrm>
            <a:off x="709613" y="365128"/>
            <a:ext cx="69588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de-DE" sz="2000" u="none" cap="none" strike="noStrike">
                <a:solidFill>
                  <a:srgbClr val="C3E4E9"/>
                </a:solidFill>
                <a:latin typeface="Roboto Medium"/>
                <a:ea typeface="Roboto Medium"/>
                <a:cs typeface="Roboto Medium"/>
                <a:sym typeface="Roboto Medium"/>
              </a:rPr>
              <a:t>Case Beschreibung</a:t>
            </a:r>
            <a:endParaRPr b="0" i="0" sz="2000" u="none" cap="none" strike="noStrike">
              <a:solidFill>
                <a:srgbClr val="C3E4E9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8" name="Google Shape;108;g1e4d25f7943_0_142"/>
          <p:cNvSpPr/>
          <p:nvPr/>
        </p:nvSpPr>
        <p:spPr>
          <a:xfrm>
            <a:off x="61758" y="310802"/>
            <a:ext cx="597377" cy="425250"/>
          </a:xfrm>
          <a:custGeom>
            <a:rect b="b" l="l" r="r" t="t"/>
            <a:pathLst>
              <a:path extrusionOk="0" h="1260000" w="1824052">
                <a:moveTo>
                  <a:pt x="630000" y="197051"/>
                </a:moveTo>
                <a:cubicBezTo>
                  <a:pt x="390889" y="197051"/>
                  <a:pt x="197051" y="390889"/>
                  <a:pt x="197051" y="630000"/>
                </a:cubicBezTo>
                <a:cubicBezTo>
                  <a:pt x="197051" y="869111"/>
                  <a:pt x="390889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2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3" y="723226"/>
                </a:lnTo>
                <a:lnTo>
                  <a:pt x="1250602" y="723226"/>
                </a:lnTo>
                <a:cubicBezTo>
                  <a:pt x="1207884" y="1027148"/>
                  <a:pt x="946134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rgbClr val="C3E4E9"/>
          </a:solidFill>
          <a:ln>
            <a:noFill/>
          </a:ln>
        </p:spPr>
        <p:txBody>
          <a:bodyPr anchorCtr="0" anchor="ctr" bIns="45700" lIns="0" spcFirstLastPara="1" rIns="198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C3E4E9"/>
                </a:solidFill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 b="0" i="0" sz="1400" u="none" cap="none" strike="noStrike">
              <a:solidFill>
                <a:srgbClr val="C3E4E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e4d25f7943_0_75"/>
          <p:cNvSpPr txBox="1"/>
          <p:nvPr/>
        </p:nvSpPr>
        <p:spPr>
          <a:xfrm>
            <a:off x="709613" y="365128"/>
            <a:ext cx="69588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de-DE" sz="2000" u="none" cap="none" strike="noStrike">
                <a:solidFill>
                  <a:srgbClr val="70C6D1"/>
                </a:solidFill>
                <a:latin typeface="Roboto Medium"/>
                <a:ea typeface="Roboto Medium"/>
                <a:cs typeface="Roboto Medium"/>
                <a:sym typeface="Roboto Medium"/>
              </a:rPr>
              <a:t>MarTech &amp; AdTech Stack Bild</a:t>
            </a:r>
            <a:endParaRPr b="0" i="0" sz="2000" u="none" cap="none" strike="noStrike">
              <a:solidFill>
                <a:srgbClr val="70C6D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4" name="Google Shape;114;g1e4d25f7943_0_75"/>
          <p:cNvSpPr txBox="1"/>
          <p:nvPr/>
        </p:nvSpPr>
        <p:spPr>
          <a:xfrm>
            <a:off x="3219450" y="1309688"/>
            <a:ext cx="6161100" cy="49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de-DE" sz="1400" u="none" cap="none" strike="noStrike">
                <a:solidFill>
                  <a:srgbClr val="224F68"/>
                </a:solidFill>
                <a:latin typeface="Roboto"/>
                <a:ea typeface="Roboto"/>
                <a:cs typeface="Roboto"/>
                <a:sym typeface="Roboto"/>
              </a:rPr>
              <a:t>Inhalte:</a:t>
            </a:r>
            <a:r>
              <a:rPr b="0" i="0" lang="de-DE" sz="14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b="0" i="0" sz="1400" u="none" cap="none" strike="noStrike">
              <a:solidFill>
                <a:srgbClr val="224F68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  <a:t>Wir empfehlen, den Stack beispielsweise  nach Funktionsbereichen, nach Wertschöpfung, nach Customer Journey-Phasen oder einer alternativen Darstellung anzuordnen. Umfassen sollte der Tech Stack z.B. Komponenten aus: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80975" lvl="1" marL="180975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24F68"/>
              </a:buClr>
              <a:buSzPts val="1400"/>
              <a:buFont typeface="Roboto"/>
              <a:buChar char="•"/>
            </a:pPr>
            <a:r>
              <a:rPr b="0" i="0" lang="de-DE" sz="14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  <a:t>Media Activation (DSP, Ad Verification, Social Media Business Manager, SEA Bid Manager, usw.)</a:t>
            </a:r>
            <a:endParaRPr b="0" i="0" sz="1400" u="none" cap="none" strike="noStrike">
              <a:solidFill>
                <a:srgbClr val="224F68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180975" lvl="1" marL="180975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24F68"/>
              </a:buClr>
              <a:buSzPts val="1400"/>
              <a:buFont typeface="Arial"/>
              <a:buChar char="•"/>
            </a:pPr>
            <a:r>
              <a:rPr b="0" i="0" lang="de-DE" sz="14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  <a:t>Asset Distribution und Personalisierung (Ad Server, DAM, usw.)</a:t>
            </a:r>
            <a:endParaRPr b="0" i="0" sz="1400" u="none" cap="none" strike="noStrike">
              <a:solidFill>
                <a:srgbClr val="224F68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180975" lvl="1" marL="180975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24F68"/>
              </a:buClr>
              <a:buSzPts val="1400"/>
              <a:buFont typeface="Roboto"/>
              <a:buChar char="•"/>
            </a:pPr>
            <a:r>
              <a:rPr b="0" i="0" lang="de-DE" sz="14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  <a:t>Data Management (DMP, CRM, CDP, Data Clean Room, ETL, usw.)</a:t>
            </a:r>
            <a:endParaRPr b="0" i="0" sz="1400" u="none" cap="none" strike="noStrike">
              <a:solidFill>
                <a:srgbClr val="224F68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180975" lvl="1" marL="180975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24F68"/>
              </a:buClr>
              <a:buSzPts val="1400"/>
              <a:buFont typeface="Roboto"/>
              <a:buChar char="•"/>
            </a:pPr>
            <a:r>
              <a:rPr b="0" i="0" lang="de-DE" sz="14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  <a:t>Web / App Analytics </a:t>
            </a:r>
            <a:endParaRPr b="0" i="0" sz="1400" u="none" cap="none" strike="noStrike">
              <a:solidFill>
                <a:srgbClr val="224F68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180975" lvl="1" marL="180975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24F68"/>
              </a:buClr>
              <a:buSzPts val="1400"/>
              <a:buFont typeface="Arial"/>
              <a:buChar char="•"/>
            </a:pPr>
            <a:r>
              <a:rPr b="0" i="0" lang="de-DE" sz="14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  <a:t>Media Intelligence / Data Visualization / Data Democratization</a:t>
            </a:r>
            <a:endParaRPr b="0" i="0" sz="1400" u="none" cap="none" strike="noStrike">
              <a:solidFill>
                <a:srgbClr val="224F68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180975" lvl="1" marL="180975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24F68"/>
              </a:buClr>
              <a:buSzPts val="1400"/>
              <a:buFont typeface="Arial"/>
              <a:buChar char="•"/>
            </a:pPr>
            <a:r>
              <a:rPr b="0" i="0" lang="de-DE" sz="14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  <a:t>Cloud (GCP, AWS, Azure, usw.)</a:t>
            </a:r>
            <a:endParaRPr b="0" i="0" sz="1400" u="none" cap="none" strike="noStrike">
              <a:solidFill>
                <a:srgbClr val="224F68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180975" lvl="1" marL="180975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24F68"/>
              </a:buClr>
              <a:buSzPts val="1400"/>
              <a:buFont typeface="Roboto"/>
              <a:buChar char="•"/>
            </a:pPr>
            <a:r>
              <a:rPr b="0" i="0" lang="de-DE" sz="14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  <a:t>Shop Web/App Bausteine (E-Commerce)</a:t>
            </a:r>
            <a:endParaRPr b="0" i="0" sz="1400" u="none" cap="none" strike="noStrike">
              <a:solidFill>
                <a:srgbClr val="224F68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180975" lvl="1" marL="180975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24F68"/>
              </a:buClr>
              <a:buSzPts val="1400"/>
              <a:buFont typeface="Roboto"/>
              <a:buChar char="•"/>
            </a:pPr>
            <a:r>
              <a:rPr b="0" i="0" lang="de-DE" sz="1400" u="none" cap="none" strike="noStrike">
                <a:solidFill>
                  <a:srgbClr val="224F68"/>
                </a:solidFill>
                <a:latin typeface="Roboto Light"/>
                <a:ea typeface="Roboto Light"/>
                <a:cs typeface="Roboto Light"/>
                <a:sym typeface="Roboto Light"/>
              </a:rPr>
              <a:t>Orchestrierung (z.B. Content, Bots, Produktdaten, Marketingautomation)</a:t>
            </a:r>
            <a:endParaRPr b="0" i="0" sz="1200" u="none" cap="none" strike="noStrike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de-DE" sz="1400" u="none" cap="none" strike="noStrike">
                <a:solidFill>
                  <a:srgbClr val="5F5F5F"/>
                </a:solidFill>
                <a:latin typeface="Roboto"/>
                <a:ea typeface="Roboto"/>
                <a:cs typeface="Roboto"/>
                <a:sym typeface="Roboto"/>
              </a:rPr>
              <a:t>Darstellung:</a:t>
            </a:r>
            <a:endParaRPr b="0" i="0" sz="1400" u="none" cap="none" strike="noStrike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800"/>
              <a:buFont typeface="Arial"/>
              <a:buChar char="•"/>
            </a:pPr>
            <a:r>
              <a:rPr b="0" i="0" lang="de-DE" sz="1400" u="none" cap="none" strike="noStrike">
                <a:solidFill>
                  <a:srgbClr val="5F5F5F"/>
                </a:solidFill>
                <a:latin typeface="Roboto Light"/>
                <a:ea typeface="Roboto Light"/>
                <a:cs typeface="Roboto Light"/>
                <a:sym typeface="Roboto Light"/>
              </a:rPr>
              <a:t>Grafik; max. 2 Slides (inkl. Beschreibung)</a:t>
            </a:r>
            <a:endParaRPr b="0" i="0" sz="1400" u="none" cap="none" strike="noStrike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800"/>
              <a:buFont typeface="Arial"/>
              <a:buChar char="•"/>
            </a:pPr>
            <a:r>
              <a:rPr b="0" i="0" lang="de-DE" sz="1400" u="none" cap="none" strike="noStrike">
                <a:solidFill>
                  <a:srgbClr val="5F5F5F"/>
                </a:solidFill>
                <a:latin typeface="Roboto Light"/>
                <a:ea typeface="Roboto Light"/>
                <a:cs typeface="Roboto Light"/>
                <a:sym typeface="Roboto Light"/>
              </a:rPr>
              <a:t>Stellen Sie alle Stack-Bausteine als Bild dar mit Logos oder Namen der Tools. Sie können unser bereitgestelltes Templates nutzen oder gerne eine eigene Visualisierung</a:t>
            </a:r>
            <a:endParaRPr b="0" i="0" sz="1400" u="none" cap="none" strike="noStrike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800"/>
              <a:buFont typeface="Arial"/>
              <a:buChar char="•"/>
            </a:pPr>
            <a:r>
              <a:rPr b="0" i="0" lang="de-DE" sz="1400" u="none" cap="none" strike="noStrike">
                <a:solidFill>
                  <a:srgbClr val="5F5F5F"/>
                </a:solidFill>
                <a:latin typeface="Roboto Light"/>
                <a:ea typeface="Roboto Light"/>
                <a:cs typeface="Roboto Light"/>
                <a:sym typeface="Roboto Light"/>
              </a:rPr>
              <a:t>Auf den nächsten Seiten haben wir ein Beispiel als Einreiche-Hilfe dargestellt.</a:t>
            </a:r>
            <a:endParaRPr b="0" i="0" sz="1400" u="none" cap="none" strike="noStrike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F5F5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5" name="Google Shape;115;g1e4d25f7943_0_75"/>
          <p:cNvSpPr/>
          <p:nvPr/>
        </p:nvSpPr>
        <p:spPr>
          <a:xfrm>
            <a:off x="61758" y="310802"/>
            <a:ext cx="597377" cy="425250"/>
          </a:xfrm>
          <a:custGeom>
            <a:rect b="b" l="l" r="r" t="t"/>
            <a:pathLst>
              <a:path extrusionOk="0" h="1260000" w="1824052">
                <a:moveTo>
                  <a:pt x="630000" y="197051"/>
                </a:moveTo>
                <a:cubicBezTo>
                  <a:pt x="390889" y="197051"/>
                  <a:pt x="197051" y="390889"/>
                  <a:pt x="197051" y="630000"/>
                </a:cubicBezTo>
                <a:cubicBezTo>
                  <a:pt x="197051" y="869111"/>
                  <a:pt x="390889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2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3" y="723226"/>
                </a:lnTo>
                <a:lnTo>
                  <a:pt x="1250602" y="723226"/>
                </a:lnTo>
                <a:cubicBezTo>
                  <a:pt x="1207884" y="1027148"/>
                  <a:pt x="946134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rgbClr val="70C6D1"/>
          </a:solidFill>
          <a:ln>
            <a:noFill/>
          </a:ln>
        </p:spPr>
        <p:txBody>
          <a:bodyPr anchorCtr="0" anchor="ctr" bIns="45700" lIns="0" spcFirstLastPara="1" rIns="198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70C6D1"/>
                </a:solidFill>
                <a:latin typeface="Roboto Medium"/>
                <a:ea typeface="Roboto Medium"/>
                <a:cs typeface="Roboto Medium"/>
                <a:sym typeface="Roboto Medium"/>
              </a:rPr>
              <a:t>2</a:t>
            </a:r>
            <a:endParaRPr b="0" i="0" sz="1400" u="none" cap="none" strike="noStrike">
              <a:solidFill>
                <a:srgbClr val="70C6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1e4d25f7943_0_75"/>
          <p:cNvSpPr/>
          <p:nvPr/>
        </p:nvSpPr>
        <p:spPr>
          <a:xfrm>
            <a:off x="-1" y="1309688"/>
            <a:ext cx="2857500" cy="5548200"/>
          </a:xfrm>
          <a:prstGeom prst="rect">
            <a:avLst/>
          </a:prstGeom>
          <a:solidFill>
            <a:srgbClr val="70C6D1"/>
          </a:solidFill>
          <a:ln>
            <a:noFill/>
          </a:ln>
        </p:spPr>
        <p:txBody>
          <a:bodyPr anchorCtr="0" anchor="ctr" bIns="45700" lIns="108000" spcFirstLastPara="1" rIns="108000" wrap="square" tIns="1080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24F68"/>
              </a:buClr>
              <a:buSzPts val="1100"/>
              <a:buFont typeface="Arial"/>
              <a:buNone/>
            </a:pPr>
            <a:r>
              <a:rPr b="0" i="0" lang="de-DE" sz="14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Bitte reichen Sie eine Visualisierung des Marketing und Advertising Tech Stacks ein, der für den Case relevant war und zum Einsatz gekommen ist. </a:t>
            </a:r>
            <a:endParaRPr b="0" i="0" sz="14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24F68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24F68"/>
              </a:buClr>
              <a:buSzPts val="1100"/>
              <a:buFont typeface="Arial"/>
              <a:buNone/>
            </a:pPr>
            <a:r>
              <a:rPr b="0" i="0" lang="de-DE" sz="14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Bitte heben Sie hervor, welche Teile aus dem Agentur-Stack und welche aus dem Kundenstack oder von Partnern kommen. </a:t>
            </a:r>
            <a:r>
              <a:rPr b="0" i="0" lang="de-DE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Der Stack besteht idealerweise aus einer Technologie aus dem Kundenstack. </a:t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MarketingTechLab">
      <a:dk1>
        <a:srgbClr val="224F68"/>
      </a:dk1>
      <a:lt1>
        <a:srgbClr val="FFFFFF"/>
      </a:lt1>
      <a:dk2>
        <a:srgbClr val="5F5F5F"/>
      </a:dk2>
      <a:lt2>
        <a:srgbClr val="C3E4E9"/>
      </a:lt2>
      <a:accent1>
        <a:srgbClr val="70C6D1"/>
      </a:accent1>
      <a:accent2>
        <a:srgbClr val="008B96"/>
      </a:accent2>
      <a:accent3>
        <a:srgbClr val="F9B200"/>
      </a:accent3>
      <a:accent4>
        <a:srgbClr val="F6E32E"/>
      </a:accent4>
      <a:accent5>
        <a:srgbClr val="923589"/>
      </a:accent5>
      <a:accent6>
        <a:srgbClr val="8DBD4A"/>
      </a:accent6>
      <a:hlink>
        <a:srgbClr val="224F68"/>
      </a:hlink>
      <a:folHlink>
        <a:srgbClr val="224F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2020-11-25T09:22:32Z</dcterms:created>
  <dc:creator>Anja Metzger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0x01010049BF8E2E1C259649B141A8F2CE94E101</vt:lpwstr>
  </property>
</Properties>
</file>